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</p:sldIdLst>
  <p:sldSz cy="5143500" cx="9144000"/>
  <p:notesSz cx="6858000" cy="9144000"/>
  <p:embeddedFontLst>
    <p:embeddedFont>
      <p:font typeface="Roboto Medium"/>
      <p:regular r:id="rId235"/>
      <p:bold r:id="rId236"/>
      <p:italic r:id="rId237"/>
      <p:boldItalic r:id="rId238"/>
    </p:embeddedFont>
    <p:embeddedFont>
      <p:font typeface="Roboto"/>
      <p:regular r:id="rId239"/>
      <p:bold r:id="rId240"/>
      <p:italic r:id="rId241"/>
      <p:boldItalic r:id="rId242"/>
    </p:embeddedFont>
    <p:embeddedFont>
      <p:font typeface="Roboto Light"/>
      <p:regular r:id="rId243"/>
      <p:bold r:id="rId244"/>
      <p:italic r:id="rId245"/>
      <p:boldItalic r:id="rId2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2CAF1D-FE46-4ACC-A342-618263AA4A79}">
  <a:tblStyle styleId="{372CAF1D-FE46-4ACC-A342-618263AA4A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351FE54-CD64-4E6A-81A7-226276BC71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242" Type="http://schemas.openxmlformats.org/officeDocument/2006/relationships/font" Target="fonts/Roboto-boldItalic.fntdata"/><Relationship Id="rId120" Type="http://schemas.openxmlformats.org/officeDocument/2006/relationships/slide" Target="slides/slide114.xml"/><Relationship Id="rId241" Type="http://schemas.openxmlformats.org/officeDocument/2006/relationships/font" Target="fonts/Roboto-italic.fntdata"/><Relationship Id="rId240" Type="http://schemas.openxmlformats.org/officeDocument/2006/relationships/font" Target="fonts/Roboto-bold.fntdata"/><Relationship Id="rId125" Type="http://schemas.openxmlformats.org/officeDocument/2006/relationships/slide" Target="slides/slide119.xml"/><Relationship Id="rId246" Type="http://schemas.openxmlformats.org/officeDocument/2006/relationships/font" Target="fonts/RobotoLight-boldItalic.fntdata"/><Relationship Id="rId124" Type="http://schemas.openxmlformats.org/officeDocument/2006/relationships/slide" Target="slides/slide118.xml"/><Relationship Id="rId245" Type="http://schemas.openxmlformats.org/officeDocument/2006/relationships/font" Target="fonts/RobotoLight-italic.fntdata"/><Relationship Id="rId123" Type="http://schemas.openxmlformats.org/officeDocument/2006/relationships/slide" Target="slides/slide117.xml"/><Relationship Id="rId244" Type="http://schemas.openxmlformats.org/officeDocument/2006/relationships/font" Target="fonts/RobotoLight-bold.fntdata"/><Relationship Id="rId122" Type="http://schemas.openxmlformats.org/officeDocument/2006/relationships/slide" Target="slides/slide116.xml"/><Relationship Id="rId243" Type="http://schemas.openxmlformats.org/officeDocument/2006/relationships/font" Target="fonts/RobotoLight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font" Target="fonts/Roboto-regular.fntdata"/><Relationship Id="rId117" Type="http://schemas.openxmlformats.org/officeDocument/2006/relationships/slide" Target="slides/slide111.xml"/><Relationship Id="rId238" Type="http://schemas.openxmlformats.org/officeDocument/2006/relationships/font" Target="fonts/RobotoMedium-boldItalic.fntdata"/><Relationship Id="rId116" Type="http://schemas.openxmlformats.org/officeDocument/2006/relationships/slide" Target="slides/slide110.xml"/><Relationship Id="rId237" Type="http://schemas.openxmlformats.org/officeDocument/2006/relationships/font" Target="fonts/RobotoMedium-italic.fntdata"/><Relationship Id="rId115" Type="http://schemas.openxmlformats.org/officeDocument/2006/relationships/slide" Target="slides/slide109.xml"/><Relationship Id="rId236" Type="http://schemas.openxmlformats.org/officeDocument/2006/relationships/font" Target="fonts/RobotoMedium-bold.fntdata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font" Target="fonts/RobotoMedium-regular.fntdata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58d206013_189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58d206013_189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Introduksjon, hvem er jeg?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8d206013_189_2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8d206013_189_2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58d206013_189_3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758d206013_189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758d206013_189_3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758d206013_189_3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758d206013_189_3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758d206013_189_3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758d206013_189_3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758d206013_189_3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58d206013_189_32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58d206013_189_3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758d206013_189_33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758d206013_189_3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58d206013_189_33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58d206013_189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58d206013_189_33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58d206013_189_3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58d206013_189_3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758d206013_189_3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58d206013_189_3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758d206013_189_3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8d206013_189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8d206013_189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58d206013_189_3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758d206013_189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758d206013_189_3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758d206013_189_3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758d206013_189_3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758d206013_189_3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758d206013_189_34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758d206013_189_3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58d206013_189_34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58d206013_189_3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gjør det litt enklere for oss selv her, og sier at den alltid går gjennom kantene i en “dårlig rekkefolge”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58d206013_189_3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58d206013_189_3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758d206013_189_3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758d206013_189_3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758d206013_189_3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758d206013_189_3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758d206013_189_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758d206013_189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58d206013_189_34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58d206013_189_3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hver kant, sjekker om det nå er mulig å finne en kortere vei. Hvis det er det er det sykler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8d206013_189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8d206013_189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58d206013_189_34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58d206013_189_3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Forklare hvorfor BinHeap. Bruke array hvis o(V^2/lg V) kanter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 ganger, extracte min -&gt; VlgV. E ganger -&gt; Increase Key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758d206013_189_3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758d206013_189_3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substruktur. Gitt ingen negative kanter vil det umulig kunne være noen kortere vei, da du alltid henter den veien det er kortest til nå. 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58d206013_189_3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58d206013_189_3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758d206013_189_3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758d206013_189_3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58d206013_189_3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58d206013_189_3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58d206013_189_3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58d206013_189_3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758d206013_189_3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758d206013_189_3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758d206013_189_3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758d206013_189_3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758d206013_189_3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758d206013_189_3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758d206013_189_3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758d206013_189_3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8d206013_189_2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8d206013_189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Viktig å IKKE tenke worst / average /best case her!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758d206013_189_3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758d206013_189_3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758d206013_189_3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758d206013_189_3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758d206013_189_3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758d206013_189_3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758d206013_189_35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758d206013_189_3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758d206013_189_3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758d206013_189_3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758d206013_189_3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758d206013_189_3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758d206013_189_3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758d206013_189_3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758d206013_189_3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758d206013_189_3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758d206013_189_3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758d206013_189_3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758d206013_189_3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758d206013_189_3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legge til (4,5)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8d206013_189_2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8d206013_189_2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ꭥ-leddet dominerer uttrykket og “spiser opp” de andre funksjonene.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Svaret blir altså: ꭥ(n^3)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Rydder vi litt opp får vi nesten samme uttrykk som i a) og det er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igjen ꭥ-leddet som dominerer uttrykket.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Svaret blir altså: ꭥ(n^2)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58d206013_189_3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58d206013_189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Eller (1,5)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758d206013_189_3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758d206013_189_3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 ikke begge to. Da får vi en sykel i grafen! 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58d206013_189_3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58d206013_189_3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Og sånt driver vi ikke med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58d206013_189_3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58d206013_189_3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Så vi legger f.eks bare til (4,5)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58d206013_189_3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58d206013_189_3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Og til slutt legger vi til (5,6) som utgjør det minimale spenntreet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758d206013_189_3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758d206013_189_3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dere ser er alle nodene i treet dekket og vi er ferdig. 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58d206013_189_3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58d206013_189_3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58d206013_189_3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58d206013_189_3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58d206013_189_3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758d206013_189_3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58d206013_189_3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58d206013_189_3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“Hva skjer hvis jeg kan gå via node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58d206013_189_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58d206013_189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58d206013_189_3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58d206013_189_3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skjer hvis jeg kan gå via node 2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58d206013_189_3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58d206013_189_3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758d206013_189_3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758d206013_189_3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Predeccor-graph, hvor kom du fra!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Transitive closure, hvorvidt det finnes en vei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disse iterasjonene -&gt; Hva hvis jeg kan gi via node 1, node 2, etc. 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758d206013_189_3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758d206013_189_3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758d206013_189_3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758d206013_189_3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758d206013_189_3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758d206013_189_3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758d206013_189_3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758d206013_189_3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758d206013_189_37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758d206013_189_3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58d206013_189_37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58d206013_189_3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58d206013_189_37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58d206013_189_3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8d206013_189_2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8d206013_189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758d206013_189_37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758d206013_189_3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58d206013_189_37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58d206013_189_3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758d206013_189_3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758d206013_189_3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58d206013_189_3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58d206013_189_3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758d206013_189_38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758d206013_189_3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758d206013_189_38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758d206013_189_3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758d206013_189_38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758d206013_189_3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58d206013_189_38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58d206013_189_3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Svar: ikke overlappende delproblemer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758d206013_189_38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758d206013_189_3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758d206013_189_3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758d206013_189_3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8d206013_189_2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8d206013_189_2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 kan man ikke bruke masterteoremet (tror jeg)</a:t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758d206013_189_3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758d206013_189_3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758d206013_189_3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758d206013_189_3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758d206013_189_3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758d206013_189_3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758d206013_189_3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758d206013_189_3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758d206013_189_3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758d206013_189_3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758d206013_189_3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758d206013_189_3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C[i, w] = max{ v</a:t>
            </a:r>
            <a:r>
              <a:rPr baseline="-25000" lang="en"/>
              <a:t>i</a:t>
            </a:r>
            <a:r>
              <a:rPr lang="en"/>
              <a:t> + c[i - 1, w - w</a:t>
            </a:r>
            <a:r>
              <a:rPr baseline="-25000" lang="en"/>
              <a:t>i</a:t>
            </a:r>
            <a:r>
              <a:rPr lang="en"/>
              <a:t>], </a:t>
            </a:r>
            <a:r>
              <a:rPr lang="en">
                <a:solidFill>
                  <a:schemeClr val="dk1"/>
                </a:solidFill>
              </a:rPr>
              <a:t>c[i - 1, w]</a:t>
            </a:r>
            <a:r>
              <a:rPr lang="en"/>
              <a:t> }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758d206013_189_3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758d206013_189_3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758d206013_189_4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758d206013_189_4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758d206013_189_4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758d206013_189_4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758d206013_189_4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758d206013_189_4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58d206013_189_2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58d206013_189_2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Bruker induksjon til å bekrefte løsningen</a:t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758d206013_189_4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758d206013_189_4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758d206013_189_4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758d206013_189_4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758d206013_189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758d206013_189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58d206013_189_4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758d206013_189_4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758d206013_189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758d206013_189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758d206013_189_4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758d206013_189_4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758d206013_189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758d206013_189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758d206013_189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758d206013_189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758d206013_189_4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758d206013_189_4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758d206013_189_4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758d206013_189_4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8d206013_189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8d206013_189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Denne kan enkelt løses med masterteoremet, men det er et fint eksempel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758d206013_189_4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758d206013_189_4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758d206013_189_4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758d206013_189_4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758d206013_189_4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758d206013_189_4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758d206013_189_4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758d206013_189_4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758d206013_189_4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758d206013_189_4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758d206013_189_4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758d206013_189_4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758d206013_189_4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758d206013_189_4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758d206013_189_4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758d206013_189_4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758d206013_189_4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758d206013_189_4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758d206013_189_4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758d206013_189_4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8d206013_189_2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58d206013_189_2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Motivasjon for å bruke boka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8d206013_189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8d206013_189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å finne høyden (h) til treet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Tenk </a:t>
            </a:r>
            <a:r>
              <a:rPr lang="en">
                <a:solidFill>
                  <a:schemeClr val="dk1"/>
                </a:solidFill>
              </a:rPr>
              <a:t>på siste nivå at:</a:t>
            </a:r>
            <a:r>
              <a:rPr lang="en"/>
              <a:t> T(n/4^h) = T(1)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Dette gir da ligningen: n/4^h = 1 -&gt; n = 4^h -&gt;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så sammen alle kostnadene på høyresiden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n^2 * (3/16)^i fra i = 0 til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n^2 * 1-(3/16)^h / 1- (3/16) (Formelen for geometrisk rekke)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n^2 - 3/-(13/16) = Theta(n^2)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(Det står egentlig O(n^2) i boka, men vi bruker som regel theta når vi beregner kjøretid)</a:t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758d206013_189_4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758d206013_189_4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758d206013_189_4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758d206013_189_4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758d206013_189_4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758d206013_189_4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58d206013_189_4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58d206013_189_4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758d206013_189_4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758d206013_189_4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758d206013_189_4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758d206013_189_4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758d206013_189_4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758d206013_189_4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758d206013_189_4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758d206013_189_4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758d206013_189_4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758d206013_189_4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758d206013_189_4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758d206013_189_4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8d206013_189_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58d206013_189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 slik det er fremstilt i Cormen</a:t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758d206013_189_4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758d206013_189_4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58d206013_189_4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758d206013_189_4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58d206013_189_4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58d206013_189_4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758d206013_189_4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758d206013_189_4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758d206013_189_4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758d206013_189_4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758d206013_189_4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758d206013_189_4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758d206013_189_4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758d206013_189_4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758d206013_189_4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758d206013_189_4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758d206013_189_4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758d206013_189_4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758d206013_189_4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758d206013_189_4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8d206013_189_2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8d206013_189_2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 slik Abdul Bari liker å skrive den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758d206013_189_4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758d206013_189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758d206013_189_4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758d206013_189_4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758d206013_189_4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758d206013_189_4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758d206013_189_4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758d206013_189_4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758d206013_189_4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758d206013_189_4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758d206013_189_4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758d206013_189_4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758d206013_189_4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758d206013_189_4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758d206013_189_4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758d206013_189_4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758d206013_189_4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758d206013_189_4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8d206013_189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8d206013_189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8d206013_189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8d206013_189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58d206013_189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58d206013_189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Average-case: snitt over instanser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Amortisert: snitt over operasjoner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!! Må ikke forveksles !!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8d206013_189_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8d206013_189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Beregning av kostnaden for å doble en liste (array doubling) med accounting method.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Idé: betale forskud for dobblingen. o representerer en mynt med kostnad 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[ø, ø, ø, ø, o, o, o, o,  ,  ,  ,  ,  ,  ,  ,  ]</a:t>
            </a:r>
            <a:br>
              <a:rPr lang="en"/>
            </a:br>
            <a:r>
              <a:rPr lang="en"/>
              <a:t>#ø = n/2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#o = n/2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Kostnad = theta(n) - c*n/2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8d206013_189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58d206013_189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58d206013_189_2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58d206013_189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8d206013_189_2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8d206013_189_2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8d206013_189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8d206013_189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Motivasjon for å bruke boka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58d206013_189_2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58d206013_189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8d206013_189_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8d206013_189_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8d206013_189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58d206013_189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58d206013_189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58d206013_189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8d206013_189_2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8d206013_189_2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58d206013_189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58d206013_189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58d206013_189_2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58d206013_189_2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58d206013_189_2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58d206013_189_2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58d206013_189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58d206013_189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58d206013_189_2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58d206013_189_2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58d206013_189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58d206013_189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Mye bra her!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58d206013_189_2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58d206013_189_2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58d206013_189_2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58d206013_189_2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58d206013_189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58d206013_189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Hvorfor: du får oppgitt 2 sin minneadresse og kan derfor oppdatere 4.next og 8.prev i konstant tid.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58d206013_189_2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58d206013_189_2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58d206013_189_2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58d206013_189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 chaining: må lagre den originale nøkkelen i selve cellen som holder på hash-verdien. </a:t>
            </a:r>
            <a:br>
              <a:rPr lang="en"/>
            </a:br>
            <a:r>
              <a:rPr lang="en"/>
              <a:t>Dette er for å kunne skille elementene i den lenkede listen fra hverandre senere.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garantere konstant kjøretid med custom hash-funksjon!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58d206013_189_2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58d206013_189_2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Binære søketrær f.eks. Alt til venstre for rotnoden er mindre, mens alt til høyre er større enn eller lik.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58d206013_189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58d206013_189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58d206013_189_2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58d206013_189_2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58d206013_189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58d206013_189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Svar: Ser “tilfeldig” ut, uniformt fordelt, fører til få kollisjoner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“each key is equally likely to hash to any of the m slots”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+Deterministisk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58d206013_189_2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58d206013_189_2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8d206013_189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8d206013_189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sine kurs om algoritmer: 6.006, 6.046</a:t>
            </a:r>
            <a:br>
              <a:rPr lang="en"/>
            </a:br>
            <a:r>
              <a:rPr lang="en"/>
              <a:t>Kan anbefales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58d206013_189_2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58d206013_189_2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58d206013_189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758d206013_189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58d206013_189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58d206013_189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58d206013_189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58d206013_189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58d206013_189_2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58d206013_189_2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58d206013_189_2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58d206013_189_2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58d206013_189_3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58d206013_189_3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58d206013_189_3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58d206013_189_3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58d206013_189_3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758d206013_189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58d206013_189_3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58d206013_189_3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sort fungerer ikke akkurat slik som vist i animasjonen, men nesten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8d206013_189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8d206013_189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8d206013_189_3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8d206013_189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8d206013_189_3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8d206013_189_3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58d206013_189_3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58d206013_189_3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Dette bryter med “fartsgrensen” vår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58d206013_189_3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58d206013_189_3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Løsning: Heapsort løser det generelle sorteringsproblemet (sortering ved sammenlig-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ning), mens Radix-Sort løser et spesialtilfelle som kan løses mer effektivt.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758d206013_189_3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758d206013_189_3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Løsning: spesialtilfelle av bucket-sort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58d206013_189_3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58d206013_189_3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58d206013_189_30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58d206013_189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58d206013_189_30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58d206013_189_3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758d206013_189_30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758d206013_189_3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58d206013_189_30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58d206013_189_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8d206013_189_2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8d206013_189_2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58d206013_189_30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58d206013_189_3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758d206013_189_30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758d206013_189_3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58d206013_189_30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58d206013_189_3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58d206013_189_3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58d206013_189_3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58d206013_189_3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58d206013_189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58d206013_189_3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58d206013_189_3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58d206013_189_3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58d206013_189_3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58d206013_189_3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58d206013_189_3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58d206013_189_3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58d206013_189_3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758d206013_189_3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758d206013_189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8d206013_189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8d206013_189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58d206013_189_3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58d206013_189_3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758d206013_189_3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758d206013_189_3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58d206013_189_3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58d206013_189_3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758d206013_189_3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758d206013_189_3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8d206013_189_3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8d206013_189_3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758d206013_189_3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758d206013_189_3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58d206013_189_3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58d206013_189_3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758d206013_189_3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758d206013_189_3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758d206013_189_3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758d206013_189_3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758d206013_189_3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758d206013_189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8d206013_189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8d206013_189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758d206013_189_3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758d206013_189_3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758d206013_189_3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758d206013_189_3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58d206013_189_3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58d206013_189_3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58d206013_189_3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58d206013_189_3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758d206013_189_3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758d206013_189_3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58d206013_189_3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58d206013_189_3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58d206013_189_32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58d206013_189_3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758d206013_189_3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758d206013_189_3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58d206013_189_3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58d206013_189_3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58d206013_189_3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758d206013_189_3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://tiny.cc/algdatmidt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0.png"/><Relationship Id="rId4" Type="http://schemas.openxmlformats.org/officeDocument/2006/relationships/image" Target="../media/image11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0.png"/><Relationship Id="rId4" Type="http://schemas.openxmlformats.org/officeDocument/2006/relationships/image" Target="../media/image11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0.png"/><Relationship Id="rId4" Type="http://schemas.openxmlformats.org/officeDocument/2006/relationships/image" Target="../media/image11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0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9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5.png"/><Relationship Id="rId4" Type="http://schemas.openxmlformats.org/officeDocument/2006/relationships/image" Target="../media/image12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5.png"/><Relationship Id="rId4" Type="http://schemas.openxmlformats.org/officeDocument/2006/relationships/image" Target="../media/image1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iny.cc/algdatmidt" TargetMode="Externa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5.png"/><Relationship Id="rId4" Type="http://schemas.openxmlformats.org/officeDocument/2006/relationships/image" Target="../media/image12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5.png"/><Relationship Id="rId4" Type="http://schemas.openxmlformats.org/officeDocument/2006/relationships/image" Target="../media/image127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5.png"/><Relationship Id="rId4" Type="http://schemas.openxmlformats.org/officeDocument/2006/relationships/image" Target="../media/image13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hyperlink" Target="http://tiny.cc/algdatmidt" TargetMode="Externa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2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24.gif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24.gif"/><Relationship Id="rId4" Type="http://schemas.openxmlformats.org/officeDocument/2006/relationships/image" Target="../media/image129.png"/><Relationship Id="rId5" Type="http://schemas.openxmlformats.org/officeDocument/2006/relationships/image" Target="../media/image13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5.gif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34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3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39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42.png"/><Relationship Id="rId4" Type="http://schemas.openxmlformats.org/officeDocument/2006/relationships/image" Target="../media/image147.png"/><Relationship Id="rId5" Type="http://schemas.openxmlformats.org/officeDocument/2006/relationships/image" Target="../media/image144.png"/><Relationship Id="rId6" Type="http://schemas.openxmlformats.org/officeDocument/2006/relationships/image" Target="../media/image14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48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4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iny.cc/algdatmid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48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48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4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4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48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5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5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51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58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57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5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55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60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56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iny.cc/algdatmid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tiny.cc/algdatmid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gif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tiny.cc/algdatmidt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tiny.cc/algdatmidt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tiny.cc/algdatmidt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4800">
                <a:latin typeface="Roboto Medium"/>
                <a:ea typeface="Roboto Medium"/>
                <a:cs typeface="Roboto Medium"/>
                <a:sym typeface="Roboto Medium"/>
              </a:rPr>
              <a:t>Eksamensforelesning i AlgDat</a:t>
            </a:r>
            <a:endParaRPr sz="4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:3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51675" y="4546400"/>
            <a:ext cx="65994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Av: Nicklas I. Paus Bekkevold</a:t>
            </a:r>
            <a:r>
              <a:rPr lang="en"/>
              <a:t>,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Øystein Krogstie, Theodor Astrup Wiik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71"/>
            <a:ext cx="9144000" cy="507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3289250" y="7657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3</a:t>
            </a:r>
            <a:endParaRPr baseline="30000"/>
          </a:p>
        </p:txBody>
      </p:sp>
      <p:pic>
        <p:nvPicPr>
          <p:cNvPr descr="cereal_guy_interested_by_rober_raik-d4cluqb.png"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2524" y="310175"/>
            <a:ext cx="2530551" cy="21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Prims algoritme</a:t>
            </a:r>
            <a:endParaRPr sz="3000"/>
          </a:p>
        </p:txBody>
      </p:sp>
      <p:pic>
        <p:nvPicPr>
          <p:cNvPr id="1112" name="Google Shape;11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25" y="1157904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782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Korteste vei</a:t>
            </a:r>
            <a:endParaRPr/>
          </a:p>
        </p:txBody>
      </p:sp>
      <p:sp>
        <p:nvSpPr>
          <p:cNvPr id="1119" name="Google Shape;1119;p114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Eksempel på bruk</a:t>
            </a:r>
            <a:endParaRPr sz="3000"/>
          </a:p>
        </p:txBody>
      </p:sp>
      <p:pic>
        <p:nvPicPr>
          <p:cNvPr descr="peer-to-peer-network.jpg" id="1125" name="Google Shape;11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0" y="853375"/>
            <a:ext cx="5652000" cy="38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Eksempel på bruk</a:t>
            </a:r>
            <a:endParaRPr sz="3000"/>
          </a:p>
        </p:txBody>
      </p:sp>
      <p:pic>
        <p:nvPicPr>
          <p:cNvPr descr="Skjermdump fra 2014-09-27 16:22:57.png" id="1131" name="Google Shape;113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962" y="904700"/>
            <a:ext cx="6030075" cy="38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Eksempel på bruk</a:t>
            </a:r>
            <a:endParaRPr sz="3000"/>
          </a:p>
        </p:txBody>
      </p:sp>
      <p:pic>
        <p:nvPicPr>
          <p:cNvPr descr="Rubiks_cube_by_keqs.jpg" id="1137" name="Google Shape;113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125" y="1680721"/>
            <a:ext cx="1349016" cy="1390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117"/>
          <p:cNvCxnSpPr>
            <a:stCxn id="1137" idx="3"/>
          </p:cNvCxnSpPr>
          <p:nvPr/>
        </p:nvCxnSpPr>
        <p:spPr>
          <a:xfrm flipH="1" rot="10800000">
            <a:off x="5160141" y="2369777"/>
            <a:ext cx="7401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p117"/>
          <p:cNvCxnSpPr>
            <a:stCxn id="1137" idx="0"/>
          </p:cNvCxnSpPr>
          <p:nvPr/>
        </p:nvCxnSpPr>
        <p:spPr>
          <a:xfrm rot="10800000">
            <a:off x="4482633" y="1147621"/>
            <a:ext cx="3000" cy="5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0" name="Google Shape;1140;p117"/>
          <p:cNvCxnSpPr>
            <a:stCxn id="1137" idx="1"/>
          </p:cNvCxnSpPr>
          <p:nvPr/>
        </p:nvCxnSpPr>
        <p:spPr>
          <a:xfrm rot="10800000">
            <a:off x="3183525" y="2375777"/>
            <a:ext cx="62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1" name="Google Shape;1141;p117"/>
          <p:cNvCxnSpPr>
            <a:stCxn id="1137" idx="2"/>
          </p:cNvCxnSpPr>
          <p:nvPr/>
        </p:nvCxnSpPr>
        <p:spPr>
          <a:xfrm>
            <a:off x="4485633" y="3070833"/>
            <a:ext cx="0" cy="55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1142" name="Google Shape;114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963" y="1867946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1143" name="Google Shape;114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15" y="38775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1144" name="Google Shape;114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187" y="1870937"/>
            <a:ext cx="979852" cy="100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1145" name="Google Shape;114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15" y="3655677"/>
            <a:ext cx="979852" cy="1009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6" name="Google Shape;1146;p117"/>
          <p:cNvCxnSpPr/>
          <p:nvPr/>
        </p:nvCxnSpPr>
        <p:spPr>
          <a:xfrm rot="10800000">
            <a:off x="1647925" y="1848300"/>
            <a:ext cx="277800" cy="13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117"/>
          <p:cNvCxnSpPr/>
          <p:nvPr/>
        </p:nvCxnSpPr>
        <p:spPr>
          <a:xfrm flipH="1">
            <a:off x="1725250" y="2933825"/>
            <a:ext cx="316800" cy="2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1148" name="Google Shape;114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97" y="3070822"/>
            <a:ext cx="672576" cy="693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1149" name="Google Shape;114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97" y="1242022"/>
            <a:ext cx="672576" cy="693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7"/>
          <p:cNvCxnSpPr/>
          <p:nvPr/>
        </p:nvCxnSpPr>
        <p:spPr>
          <a:xfrm flipH="1" rot="10800000">
            <a:off x="7257050" y="1783675"/>
            <a:ext cx="387600" cy="2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1" name="Google Shape;1151;p117"/>
          <p:cNvCxnSpPr/>
          <p:nvPr/>
        </p:nvCxnSpPr>
        <p:spPr>
          <a:xfrm>
            <a:off x="7127800" y="2818825"/>
            <a:ext cx="381300" cy="25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ubiks_cube_by_keqs.jpg" id="1152" name="Google Shape;115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47" y="3003297"/>
            <a:ext cx="672576" cy="693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ks_cube_by_keqs.jpg" id="1153" name="Google Shape;115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47" y="1381297"/>
            <a:ext cx="672576" cy="69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Generelt om problemet</a:t>
            </a:r>
            <a:endParaRPr sz="3000"/>
          </a:p>
        </p:txBody>
      </p:sp>
      <p:sp>
        <p:nvSpPr>
          <p:cNvPr id="1159" name="Google Shape;1159;p118"/>
          <p:cNvSpPr txBox="1"/>
          <p:nvPr/>
        </p:nvSpPr>
        <p:spPr>
          <a:xfrm>
            <a:off x="457200" y="1051738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 korteste vei mellom to noder i en graf er en sti mellom to noder med minst mulig vekt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Optimal substruktur: en korteste vei består av korteste veier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Om grafen har negative sykler er ikke problemet definert.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Korteste veier er enkle, de inneholder ingen sykler</a:t>
            </a:r>
            <a:endParaRPr sz="1800"/>
          </a:p>
        </p:txBody>
      </p:sp>
      <p:pic>
        <p:nvPicPr>
          <p:cNvPr id="1160" name="Google Shape;116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825" y="1063392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Relaxation</a:t>
            </a:r>
            <a:endParaRPr sz="3000"/>
          </a:p>
        </p:txBody>
      </p:sp>
      <p:sp>
        <p:nvSpPr>
          <p:cNvPr id="1166" name="Google Shape;1166;p119"/>
          <p:cNvSpPr/>
          <p:nvPr/>
        </p:nvSpPr>
        <p:spPr>
          <a:xfrm>
            <a:off x="5320125" y="17594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9"/>
          <p:cNvSpPr/>
          <p:nvPr/>
        </p:nvSpPr>
        <p:spPr>
          <a:xfrm>
            <a:off x="6397900" y="27169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119"/>
          <p:cNvCxnSpPr>
            <a:stCxn id="1166" idx="5"/>
            <a:endCxn id="1167" idx="1"/>
          </p:cNvCxnSpPr>
          <p:nvPr/>
        </p:nvCxnSpPr>
        <p:spPr>
          <a:xfrm>
            <a:off x="5877325" y="23166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69" name="Google Shape;1169;p119"/>
          <p:cNvSpPr txBox="1"/>
          <p:nvPr/>
        </p:nvSpPr>
        <p:spPr>
          <a:xfrm>
            <a:off x="5475525" y="17917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u</a:t>
            </a:r>
            <a:endParaRPr i="1" sz="2400"/>
          </a:p>
        </p:txBody>
      </p:sp>
      <p:sp>
        <p:nvSpPr>
          <p:cNvPr id="1170" name="Google Shape;1170;p119"/>
          <p:cNvSpPr txBox="1"/>
          <p:nvPr/>
        </p:nvSpPr>
        <p:spPr>
          <a:xfrm>
            <a:off x="6553300" y="27431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</a:t>
            </a:r>
            <a:endParaRPr i="1" sz="2400"/>
          </a:p>
        </p:txBody>
      </p:sp>
      <p:cxnSp>
        <p:nvCxnSpPr>
          <p:cNvPr id="1171" name="Google Shape;1171;p119"/>
          <p:cNvCxnSpPr>
            <a:stCxn id="1166" idx="3"/>
          </p:cNvCxnSpPr>
          <p:nvPr/>
        </p:nvCxnSpPr>
        <p:spPr>
          <a:xfrm flipH="1">
            <a:off x="5069225" y="23166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119"/>
          <p:cNvCxnSpPr>
            <a:endCxn id="1166" idx="6"/>
          </p:cNvCxnSpPr>
          <p:nvPr/>
        </p:nvCxnSpPr>
        <p:spPr>
          <a:xfrm rot="10800000">
            <a:off x="5972925" y="20858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p119"/>
          <p:cNvCxnSpPr>
            <a:endCxn id="1167" idx="3"/>
          </p:cNvCxnSpPr>
          <p:nvPr/>
        </p:nvCxnSpPr>
        <p:spPr>
          <a:xfrm flipH="1" rot="10800000">
            <a:off x="6090300" y="32741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119"/>
          <p:cNvCxnSpPr>
            <a:stCxn id="1167" idx="5"/>
          </p:cNvCxnSpPr>
          <p:nvPr/>
        </p:nvCxnSpPr>
        <p:spPr>
          <a:xfrm>
            <a:off x="6955100" y="32741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19"/>
          <p:cNvCxnSpPr>
            <a:endCxn id="1166" idx="2"/>
          </p:cNvCxnSpPr>
          <p:nvPr/>
        </p:nvCxnSpPr>
        <p:spPr>
          <a:xfrm flipH="1" rot="10800000">
            <a:off x="4823925" y="20858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6" name="Google Shape;1176;p119"/>
          <p:cNvSpPr txBox="1"/>
          <p:nvPr/>
        </p:nvSpPr>
        <p:spPr>
          <a:xfrm>
            <a:off x="5242575" y="14239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3</a:t>
            </a:r>
            <a:endParaRPr/>
          </a:p>
        </p:txBody>
      </p:sp>
      <p:sp>
        <p:nvSpPr>
          <p:cNvPr id="1177" name="Google Shape;1177;p119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8</a:t>
            </a:r>
            <a:endParaRPr/>
          </a:p>
        </p:txBody>
      </p:sp>
      <p:sp>
        <p:nvSpPr>
          <p:cNvPr id="1178" name="Google Shape;1178;p119"/>
          <p:cNvSpPr txBox="1"/>
          <p:nvPr/>
        </p:nvSpPr>
        <p:spPr>
          <a:xfrm>
            <a:off x="5320113" y="25244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 = 2</a:t>
            </a:r>
            <a:endParaRPr/>
          </a:p>
        </p:txBody>
      </p:sp>
      <p:sp>
        <p:nvSpPr>
          <p:cNvPr id="1179" name="Google Shape;1179;p119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0" name="Google Shape;1180;p119"/>
          <p:cNvSpPr txBox="1"/>
          <p:nvPr/>
        </p:nvSpPr>
        <p:spPr>
          <a:xfrm>
            <a:off x="457200" y="1200150"/>
            <a:ext cx="4042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INITIALIZE-SINGLE-SOURCE (G,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each vertex </a:t>
            </a:r>
            <a:r>
              <a:rPr i="1" lang="en"/>
              <a:t>v</a:t>
            </a:r>
            <a:r>
              <a:rPr lang="en"/>
              <a:t> ∈ G.V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∞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π</a:t>
            </a:r>
            <a:r>
              <a:rPr lang="en"/>
              <a:t> = NIL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s</a:t>
            </a:r>
            <a:r>
              <a:rPr lang="en"/>
              <a:t>.d = 0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RELAX (</a:t>
            </a:r>
            <a:r>
              <a:rPr i="1" lang="en"/>
              <a:t>u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, </a:t>
            </a:r>
            <a:r>
              <a:rPr i="1" lang="en"/>
              <a:t>w</a:t>
            </a:r>
            <a:r>
              <a:rPr lang="en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</a:t>
            </a: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&gt; </a:t>
            </a: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+ </a:t>
            </a: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</a:t>
            </a: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+ </a:t>
            </a: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>
                <a:solidFill>
                  <a:srgbClr val="000000"/>
                </a:solidFill>
              </a:rPr>
              <a:t>π</a:t>
            </a:r>
            <a:r>
              <a:rPr lang="en"/>
              <a:t> = </a:t>
            </a:r>
            <a:r>
              <a:rPr i="1" lang="en"/>
              <a:t>u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Relaxation</a:t>
            </a:r>
            <a:endParaRPr sz="3000"/>
          </a:p>
        </p:txBody>
      </p:sp>
      <p:sp>
        <p:nvSpPr>
          <p:cNvPr id="1186" name="Google Shape;1186;p120"/>
          <p:cNvSpPr/>
          <p:nvPr/>
        </p:nvSpPr>
        <p:spPr>
          <a:xfrm>
            <a:off x="5320125" y="17594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20"/>
          <p:cNvSpPr/>
          <p:nvPr/>
        </p:nvSpPr>
        <p:spPr>
          <a:xfrm>
            <a:off x="6397900" y="27169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8" name="Google Shape;1188;p120"/>
          <p:cNvCxnSpPr>
            <a:stCxn id="1186" idx="5"/>
            <a:endCxn id="1187" idx="1"/>
          </p:cNvCxnSpPr>
          <p:nvPr/>
        </p:nvCxnSpPr>
        <p:spPr>
          <a:xfrm>
            <a:off x="5877325" y="23166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9" name="Google Shape;1189;p120"/>
          <p:cNvSpPr txBox="1"/>
          <p:nvPr/>
        </p:nvSpPr>
        <p:spPr>
          <a:xfrm>
            <a:off x="5475525" y="17917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u</a:t>
            </a:r>
            <a:endParaRPr i="1" sz="2400"/>
          </a:p>
        </p:txBody>
      </p:sp>
      <p:sp>
        <p:nvSpPr>
          <p:cNvPr id="1190" name="Google Shape;1190;p120"/>
          <p:cNvSpPr txBox="1"/>
          <p:nvPr/>
        </p:nvSpPr>
        <p:spPr>
          <a:xfrm>
            <a:off x="6553300" y="27431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</a:t>
            </a:r>
            <a:endParaRPr i="1" sz="2400"/>
          </a:p>
        </p:txBody>
      </p:sp>
      <p:cxnSp>
        <p:nvCxnSpPr>
          <p:cNvPr id="1191" name="Google Shape;1191;p120"/>
          <p:cNvCxnSpPr>
            <a:stCxn id="1186" idx="3"/>
          </p:cNvCxnSpPr>
          <p:nvPr/>
        </p:nvCxnSpPr>
        <p:spPr>
          <a:xfrm flipH="1">
            <a:off x="5069225" y="23166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20"/>
          <p:cNvCxnSpPr>
            <a:endCxn id="1186" idx="6"/>
          </p:cNvCxnSpPr>
          <p:nvPr/>
        </p:nvCxnSpPr>
        <p:spPr>
          <a:xfrm rot="10800000">
            <a:off x="5972925" y="20858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120"/>
          <p:cNvCxnSpPr>
            <a:endCxn id="1187" idx="3"/>
          </p:cNvCxnSpPr>
          <p:nvPr/>
        </p:nvCxnSpPr>
        <p:spPr>
          <a:xfrm flipH="1" rot="10800000">
            <a:off x="6090300" y="32741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120"/>
          <p:cNvCxnSpPr>
            <a:stCxn id="1187" idx="5"/>
          </p:cNvCxnSpPr>
          <p:nvPr/>
        </p:nvCxnSpPr>
        <p:spPr>
          <a:xfrm>
            <a:off x="6955100" y="32741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120"/>
          <p:cNvCxnSpPr>
            <a:endCxn id="1186" idx="2"/>
          </p:cNvCxnSpPr>
          <p:nvPr/>
        </p:nvCxnSpPr>
        <p:spPr>
          <a:xfrm flipH="1" rot="10800000">
            <a:off x="4823925" y="20858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96" name="Google Shape;1196;p120"/>
          <p:cNvSpPr txBox="1"/>
          <p:nvPr/>
        </p:nvSpPr>
        <p:spPr>
          <a:xfrm>
            <a:off x="5242575" y="14239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3</a:t>
            </a:r>
            <a:endParaRPr/>
          </a:p>
        </p:txBody>
      </p:sp>
      <p:sp>
        <p:nvSpPr>
          <p:cNvPr id="1197" name="Google Shape;1197;p120"/>
          <p:cNvSpPr txBox="1"/>
          <p:nvPr/>
        </p:nvSpPr>
        <p:spPr>
          <a:xfrm>
            <a:off x="6997625" y="25944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5</a:t>
            </a:r>
            <a:endParaRPr/>
          </a:p>
        </p:txBody>
      </p:sp>
      <p:sp>
        <p:nvSpPr>
          <p:cNvPr id="1198" name="Google Shape;1198;p120"/>
          <p:cNvSpPr txBox="1"/>
          <p:nvPr/>
        </p:nvSpPr>
        <p:spPr>
          <a:xfrm>
            <a:off x="5320113" y="25244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 = 2</a:t>
            </a:r>
            <a:endParaRPr/>
          </a:p>
        </p:txBody>
      </p:sp>
      <p:sp>
        <p:nvSpPr>
          <p:cNvPr id="1199" name="Google Shape;1199;p120"/>
          <p:cNvSpPr txBox="1"/>
          <p:nvPr/>
        </p:nvSpPr>
        <p:spPr>
          <a:xfrm>
            <a:off x="6997625" y="2594475"/>
            <a:ext cx="473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0" name="Google Shape;1200;p120"/>
          <p:cNvSpPr txBox="1"/>
          <p:nvPr/>
        </p:nvSpPr>
        <p:spPr>
          <a:xfrm>
            <a:off x="457200" y="1200150"/>
            <a:ext cx="4042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INITIALIZE-SINGLE-SOURCE (G,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each vertex </a:t>
            </a:r>
            <a:r>
              <a:rPr i="1" lang="en"/>
              <a:t>v</a:t>
            </a:r>
            <a:r>
              <a:rPr lang="en"/>
              <a:t> ∈ G.V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∞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π</a:t>
            </a:r>
            <a:r>
              <a:rPr lang="en"/>
              <a:t> = NIL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s</a:t>
            </a:r>
            <a:r>
              <a:rPr lang="en"/>
              <a:t>.d = 0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RELAX (</a:t>
            </a:r>
            <a:r>
              <a:rPr i="1" lang="en"/>
              <a:t>u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, </a:t>
            </a:r>
            <a:r>
              <a:rPr i="1" lang="en"/>
              <a:t>w</a:t>
            </a:r>
            <a:r>
              <a:rPr lang="en"/>
              <a:t>)</a:t>
            </a:r>
            <a:endParaRPr/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</a:t>
            </a: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&gt; </a:t>
            </a: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+ </a:t>
            </a: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</a:t>
            </a: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+ </a:t>
            </a: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>
                <a:solidFill>
                  <a:srgbClr val="000000"/>
                </a:solidFill>
              </a:rPr>
              <a:t>π</a:t>
            </a:r>
            <a:r>
              <a:rPr lang="en"/>
              <a:t> = </a:t>
            </a:r>
            <a:r>
              <a:rPr i="1" lang="en"/>
              <a:t>u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2b</a:t>
            </a:r>
            <a:endParaRPr/>
          </a:p>
        </p:txBody>
      </p:sp>
      <p:pic>
        <p:nvPicPr>
          <p:cNvPr id="1206" name="Google Shape;120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25" y="1220600"/>
            <a:ext cx="7993751" cy="2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2b</a:t>
            </a:r>
            <a:endParaRPr/>
          </a:p>
        </p:txBody>
      </p:sp>
      <p:pic>
        <p:nvPicPr>
          <p:cNvPr id="1212" name="Google Shape;1212;p122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2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22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5" name="Google Shape;1215;p122"/>
          <p:cNvCxnSpPr>
            <a:stCxn id="1213" idx="5"/>
            <a:endCxn id="1214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6" name="Google Shape;1216;p122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u</a:t>
            </a:r>
            <a:endParaRPr i="1" sz="2400"/>
          </a:p>
        </p:txBody>
      </p:sp>
      <p:sp>
        <p:nvSpPr>
          <p:cNvPr id="1217" name="Google Shape;1217;p122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</a:t>
            </a:r>
            <a:endParaRPr i="1" sz="2400"/>
          </a:p>
        </p:txBody>
      </p:sp>
      <p:cxnSp>
        <p:nvCxnSpPr>
          <p:cNvPr id="1218" name="Google Shape;1218;p122"/>
          <p:cNvCxnSpPr>
            <a:stCxn id="1213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122"/>
          <p:cNvCxnSpPr>
            <a:endCxn id="1213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20" name="Google Shape;1220;p122"/>
          <p:cNvCxnSpPr>
            <a:endCxn id="1214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21" name="Google Shape;1221;p122"/>
          <p:cNvCxnSpPr>
            <a:stCxn id="1214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22"/>
          <p:cNvCxnSpPr>
            <a:endCxn id="1213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23" name="Google Shape;1223;p122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5</a:t>
            </a:r>
            <a:endParaRPr/>
          </a:p>
        </p:txBody>
      </p:sp>
      <p:sp>
        <p:nvSpPr>
          <p:cNvPr id="1224" name="Google Shape;1224;p122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7</a:t>
            </a:r>
            <a:endParaRPr/>
          </a:p>
        </p:txBody>
      </p:sp>
      <p:sp>
        <p:nvSpPr>
          <p:cNvPr id="1225" name="Google Shape;1225;p122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 = 1</a:t>
            </a:r>
            <a:endParaRPr/>
          </a:p>
        </p:txBody>
      </p:sp>
      <p:sp>
        <p:nvSpPr>
          <p:cNvPr id="1226" name="Google Shape;1226;p122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v</a:t>
            </a:r>
            <a:r>
              <a:rPr lang="en"/>
              <a:t>, u) = -2</a:t>
            </a:r>
            <a:endParaRPr/>
          </a:p>
        </p:txBody>
      </p:sp>
      <p:cxnSp>
        <p:nvCxnSpPr>
          <p:cNvPr id="1227" name="Google Shape;1227;p122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4"/>
            <a:ext cx="9143999" cy="5000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4"/>
          <p:cNvCxnSpPr/>
          <p:nvPr/>
        </p:nvCxnSpPr>
        <p:spPr>
          <a:xfrm>
            <a:off x="5205425" y="4743450"/>
            <a:ext cx="0" cy="123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4"/>
          <p:cNvCxnSpPr/>
          <p:nvPr/>
        </p:nvCxnSpPr>
        <p:spPr>
          <a:xfrm>
            <a:off x="5205425" y="4607100"/>
            <a:ext cx="0" cy="123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4"/>
          <p:cNvCxnSpPr/>
          <p:nvPr/>
        </p:nvCxnSpPr>
        <p:spPr>
          <a:xfrm>
            <a:off x="5205425" y="3929075"/>
            <a:ext cx="0" cy="665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6819925" y="4643450"/>
            <a:ext cx="0" cy="2118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6819925" y="4431650"/>
            <a:ext cx="0" cy="211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6819925" y="2657475"/>
            <a:ext cx="0" cy="17742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4"/>
          <p:cNvCxnSpPr/>
          <p:nvPr/>
        </p:nvCxnSpPr>
        <p:spPr>
          <a:xfrm>
            <a:off x="8439175" y="4514850"/>
            <a:ext cx="0" cy="340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8439175" y="4174350"/>
            <a:ext cx="0" cy="340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4"/>
          <p:cNvCxnSpPr/>
          <p:nvPr/>
        </p:nvCxnSpPr>
        <p:spPr>
          <a:xfrm>
            <a:off x="8439175" y="552450"/>
            <a:ext cx="0" cy="3621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4"/>
          <p:cNvSpPr txBox="1"/>
          <p:nvPr/>
        </p:nvSpPr>
        <p:spPr>
          <a:xfrm>
            <a:off x="6740050" y="17544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3</a:t>
            </a:r>
            <a:endParaRPr baseline="30000"/>
          </a:p>
        </p:txBody>
      </p:sp>
      <p:sp>
        <p:nvSpPr>
          <p:cNvPr id="143" name="Google Shape;143;p24"/>
          <p:cNvSpPr txBox="1"/>
          <p:nvPr/>
        </p:nvSpPr>
        <p:spPr>
          <a:xfrm>
            <a:off x="7599525" y="38223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2</a:t>
            </a:r>
            <a:endParaRPr baseline="30000"/>
          </a:p>
        </p:txBody>
      </p:sp>
      <p:pic>
        <p:nvPicPr>
          <p:cNvPr descr="latest"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4732" y="205975"/>
            <a:ext cx="3625718" cy="236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2b</a:t>
            </a:r>
            <a:endParaRPr/>
          </a:p>
        </p:txBody>
      </p:sp>
      <p:pic>
        <p:nvPicPr>
          <p:cNvPr id="1233" name="Google Shape;1233;p123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23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23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6" name="Google Shape;1236;p123"/>
          <p:cNvCxnSpPr>
            <a:stCxn id="1234" idx="5"/>
            <a:endCxn id="1235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7" name="Google Shape;1237;p123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u</a:t>
            </a:r>
            <a:endParaRPr i="1" sz="2400"/>
          </a:p>
        </p:txBody>
      </p:sp>
      <p:sp>
        <p:nvSpPr>
          <p:cNvPr id="1238" name="Google Shape;1238;p123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</a:t>
            </a:r>
            <a:endParaRPr i="1" sz="2400"/>
          </a:p>
        </p:txBody>
      </p:sp>
      <p:cxnSp>
        <p:nvCxnSpPr>
          <p:cNvPr id="1239" name="Google Shape;1239;p123"/>
          <p:cNvCxnSpPr>
            <a:stCxn id="1234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123"/>
          <p:cNvCxnSpPr>
            <a:endCxn id="1234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41" name="Google Shape;1241;p123"/>
          <p:cNvCxnSpPr>
            <a:endCxn id="1235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42" name="Google Shape;1242;p123"/>
          <p:cNvCxnSpPr>
            <a:stCxn id="1235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123"/>
          <p:cNvCxnSpPr>
            <a:endCxn id="1234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4" name="Google Shape;1244;p123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5</a:t>
            </a:r>
            <a:endParaRPr/>
          </a:p>
        </p:txBody>
      </p:sp>
      <p:sp>
        <p:nvSpPr>
          <p:cNvPr id="1245" name="Google Shape;1245;p123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6</a:t>
            </a:r>
            <a:endParaRPr/>
          </a:p>
        </p:txBody>
      </p:sp>
      <p:sp>
        <p:nvSpPr>
          <p:cNvPr id="1246" name="Google Shape;1246;p123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 = 1</a:t>
            </a:r>
            <a:endParaRPr/>
          </a:p>
        </p:txBody>
      </p:sp>
      <p:sp>
        <p:nvSpPr>
          <p:cNvPr id="1247" name="Google Shape;1247;p123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v</a:t>
            </a:r>
            <a:r>
              <a:rPr lang="en"/>
              <a:t>, u) = -2</a:t>
            </a:r>
            <a:endParaRPr/>
          </a:p>
        </p:txBody>
      </p:sp>
      <p:cxnSp>
        <p:nvCxnSpPr>
          <p:cNvPr id="1248" name="Google Shape;1248;p123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123"/>
          <p:cNvSpPr txBox="1"/>
          <p:nvPr/>
        </p:nvSpPr>
        <p:spPr>
          <a:xfrm>
            <a:off x="726325" y="2551500"/>
            <a:ext cx="1848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RELAX(u, v, w)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2b</a:t>
            </a:r>
            <a:endParaRPr/>
          </a:p>
        </p:txBody>
      </p:sp>
      <p:pic>
        <p:nvPicPr>
          <p:cNvPr id="1255" name="Google Shape;1255;p124"/>
          <p:cNvPicPr preferRelativeResize="0"/>
          <p:nvPr/>
        </p:nvPicPr>
        <p:blipFill rotWithShape="1">
          <a:blip r:embed="rId3">
            <a:alphaModFix/>
          </a:blip>
          <a:srcRect b="63576" l="0" r="0" t="0"/>
          <a:stretch/>
        </p:blipFill>
        <p:spPr>
          <a:xfrm>
            <a:off x="575125" y="1220600"/>
            <a:ext cx="7993751" cy="9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4"/>
          <p:cNvSpPr/>
          <p:nvPr/>
        </p:nvSpPr>
        <p:spPr>
          <a:xfrm>
            <a:off x="5396325" y="26738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24"/>
          <p:cNvSpPr/>
          <p:nvPr/>
        </p:nvSpPr>
        <p:spPr>
          <a:xfrm>
            <a:off x="6474100" y="3631300"/>
            <a:ext cx="652800" cy="652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8" name="Google Shape;1258;p124"/>
          <p:cNvCxnSpPr>
            <a:stCxn id="1256" idx="5"/>
            <a:endCxn id="1257" idx="1"/>
          </p:cNvCxnSpPr>
          <p:nvPr/>
        </p:nvCxnSpPr>
        <p:spPr>
          <a:xfrm>
            <a:off x="5953525" y="3231000"/>
            <a:ext cx="616200" cy="49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59" name="Google Shape;1259;p124"/>
          <p:cNvSpPr txBox="1"/>
          <p:nvPr/>
        </p:nvSpPr>
        <p:spPr>
          <a:xfrm>
            <a:off x="5551725" y="270610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u</a:t>
            </a:r>
            <a:endParaRPr i="1" sz="2400"/>
          </a:p>
        </p:txBody>
      </p:sp>
      <p:sp>
        <p:nvSpPr>
          <p:cNvPr id="1260" name="Google Shape;1260;p124"/>
          <p:cNvSpPr txBox="1"/>
          <p:nvPr/>
        </p:nvSpPr>
        <p:spPr>
          <a:xfrm>
            <a:off x="6629500" y="3657550"/>
            <a:ext cx="34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</a:t>
            </a:r>
            <a:endParaRPr i="1" sz="2400"/>
          </a:p>
        </p:txBody>
      </p:sp>
      <p:cxnSp>
        <p:nvCxnSpPr>
          <p:cNvPr id="1261" name="Google Shape;1261;p124"/>
          <p:cNvCxnSpPr>
            <a:stCxn id="1256" idx="3"/>
          </p:cNvCxnSpPr>
          <p:nvPr/>
        </p:nvCxnSpPr>
        <p:spPr>
          <a:xfrm flipH="1">
            <a:off x="5145425" y="3231000"/>
            <a:ext cx="346500" cy="4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24"/>
          <p:cNvCxnSpPr>
            <a:endCxn id="1256" idx="6"/>
          </p:cNvCxnSpPr>
          <p:nvPr/>
        </p:nvCxnSpPr>
        <p:spPr>
          <a:xfrm rot="10800000">
            <a:off x="6049125" y="3000200"/>
            <a:ext cx="6990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63" name="Google Shape;1263;p124"/>
          <p:cNvCxnSpPr>
            <a:endCxn id="1257" idx="3"/>
          </p:cNvCxnSpPr>
          <p:nvPr/>
        </p:nvCxnSpPr>
        <p:spPr>
          <a:xfrm flipH="1" rot="10800000">
            <a:off x="6166500" y="4188500"/>
            <a:ext cx="403200" cy="47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124"/>
          <p:cNvCxnSpPr>
            <a:stCxn id="1257" idx="5"/>
          </p:cNvCxnSpPr>
          <p:nvPr/>
        </p:nvCxnSpPr>
        <p:spPr>
          <a:xfrm>
            <a:off x="7031300" y="4188500"/>
            <a:ext cx="473100" cy="4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124"/>
          <p:cNvCxnSpPr>
            <a:endCxn id="1256" idx="2"/>
          </p:cNvCxnSpPr>
          <p:nvPr/>
        </p:nvCxnSpPr>
        <p:spPr>
          <a:xfrm flipH="1" rot="10800000">
            <a:off x="4900125" y="3000200"/>
            <a:ext cx="496200" cy="1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66" name="Google Shape;1266;p124"/>
          <p:cNvSpPr txBox="1"/>
          <p:nvPr/>
        </p:nvSpPr>
        <p:spPr>
          <a:xfrm>
            <a:off x="5318775" y="233831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4</a:t>
            </a:r>
            <a:endParaRPr/>
          </a:p>
        </p:txBody>
      </p:sp>
      <p:sp>
        <p:nvSpPr>
          <p:cNvPr id="1267" name="Google Shape;1267;p124"/>
          <p:cNvSpPr txBox="1"/>
          <p:nvPr/>
        </p:nvSpPr>
        <p:spPr>
          <a:xfrm>
            <a:off x="7073825" y="3508863"/>
            <a:ext cx="80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= 6</a:t>
            </a:r>
            <a:endParaRPr/>
          </a:p>
        </p:txBody>
      </p:sp>
      <p:sp>
        <p:nvSpPr>
          <p:cNvPr id="1268" name="Google Shape;1268;p124"/>
          <p:cNvSpPr txBox="1"/>
          <p:nvPr/>
        </p:nvSpPr>
        <p:spPr>
          <a:xfrm>
            <a:off x="5396313" y="3438825"/>
            <a:ext cx="1058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 = 1</a:t>
            </a:r>
            <a:endParaRPr/>
          </a:p>
        </p:txBody>
      </p:sp>
      <p:sp>
        <p:nvSpPr>
          <p:cNvPr id="1269" name="Google Shape;1269;p124"/>
          <p:cNvSpPr txBox="1"/>
          <p:nvPr/>
        </p:nvSpPr>
        <p:spPr>
          <a:xfrm>
            <a:off x="6158326" y="3057825"/>
            <a:ext cx="1137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(</a:t>
            </a:r>
            <a:r>
              <a:rPr i="1" lang="en"/>
              <a:t>v</a:t>
            </a:r>
            <a:r>
              <a:rPr lang="en"/>
              <a:t>, u) = -2</a:t>
            </a:r>
            <a:endParaRPr/>
          </a:p>
        </p:txBody>
      </p:sp>
      <p:cxnSp>
        <p:nvCxnSpPr>
          <p:cNvPr id="1270" name="Google Shape;1270;p124"/>
          <p:cNvCxnSpPr/>
          <p:nvPr/>
        </p:nvCxnSpPr>
        <p:spPr>
          <a:xfrm rot="10800000">
            <a:off x="6008000" y="3162350"/>
            <a:ext cx="693300" cy="4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124"/>
          <p:cNvSpPr txBox="1"/>
          <p:nvPr/>
        </p:nvSpPr>
        <p:spPr>
          <a:xfrm>
            <a:off x="726325" y="2551500"/>
            <a:ext cx="1848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RELAX(u, v, 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RELAX(v, u, w)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DAG shortest path</a:t>
            </a:r>
            <a:endParaRPr sz="3000"/>
          </a:p>
        </p:txBody>
      </p:sp>
      <p:sp>
        <p:nvSpPr>
          <p:cNvPr id="1277" name="Google Shape;1277;p125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Så lenge man traverserer i topologisk rekkefølge, så er man garantert at alle delproblemene man trenger løsning på er løst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 den første noden være startnode, og oppdater de som kommer etter vha relax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Den topologiske sorteringen lar oss finne korteste veg i O(E+V)</a:t>
            </a:r>
            <a:endParaRPr sz="1800"/>
          </a:p>
        </p:txBody>
      </p:sp>
      <p:pic>
        <p:nvPicPr>
          <p:cNvPr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Bellman-Ford</a:t>
            </a:r>
            <a:endParaRPr sz="3000"/>
          </a:p>
        </p:txBody>
      </p:sp>
      <p:sp>
        <p:nvSpPr>
          <p:cNvPr id="1284" name="Google Shape;1284;p126"/>
          <p:cNvSpPr txBox="1"/>
          <p:nvPr/>
        </p:nvSpPr>
        <p:spPr>
          <a:xfrm>
            <a:off x="549275" y="2778750"/>
            <a:ext cx="36576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Kjøretid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Θ(VE)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oppdage negative sykler</a:t>
            </a:r>
            <a:endParaRPr/>
          </a:p>
        </p:txBody>
      </p:sp>
      <p:sp>
        <p:nvSpPr>
          <p:cNvPr id="1285" name="Google Shape;1285;p126"/>
          <p:cNvSpPr txBox="1"/>
          <p:nvPr/>
        </p:nvSpPr>
        <p:spPr>
          <a:xfrm>
            <a:off x="457200" y="1200150"/>
            <a:ext cx="3019500" cy="100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Gjør </a:t>
            </a:r>
            <a:r>
              <a:rPr b="1" lang="en"/>
              <a:t>|V| - 1</a:t>
            </a:r>
            <a:r>
              <a:rPr lang="en"/>
              <a:t> ganger: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b="1" lang="en"/>
              <a:t>For</a:t>
            </a:r>
            <a:r>
              <a:rPr lang="en"/>
              <a:t> alle kanter 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Relax(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Hvordan fungerer Bellman-Ford?</a:t>
            </a:r>
            <a:endParaRPr sz="3000"/>
          </a:p>
        </p:txBody>
      </p:sp>
      <p:pic>
        <p:nvPicPr>
          <p:cNvPr id="1291" name="Google Shape;12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15779"/>
            <a:ext cx="5598994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450" y="512700"/>
            <a:ext cx="4984901" cy="37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5" name="Google Shape;13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409575"/>
            <a:ext cx="64770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304800"/>
            <a:ext cx="68389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3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28600"/>
            <a:ext cx="7010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sykler i Bellman-Ford</a:t>
            </a:r>
            <a:endParaRPr sz="3000"/>
          </a:p>
        </p:txBody>
      </p:sp>
      <p:pic>
        <p:nvPicPr>
          <p:cNvPr descr="BellmanFord_negativSykel.png" id="1325" name="Google Shape;132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51" y="891775"/>
            <a:ext cx="3738300" cy="38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6957150" y="4333950"/>
            <a:ext cx="704400" cy="41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5"/>
          <p:cNvGrpSpPr/>
          <p:nvPr/>
        </p:nvGrpSpPr>
        <p:grpSpPr>
          <a:xfrm>
            <a:off x="1813649" y="500826"/>
            <a:ext cx="5516700" cy="4141850"/>
            <a:chOff x="1813649" y="500826"/>
            <a:chExt cx="5516700" cy="4141850"/>
          </a:xfrm>
        </p:grpSpPr>
        <p:grpSp>
          <p:nvGrpSpPr>
            <p:cNvPr id="151" name="Google Shape;151;p25"/>
            <p:cNvGrpSpPr/>
            <p:nvPr/>
          </p:nvGrpSpPr>
          <p:grpSpPr>
            <a:xfrm>
              <a:off x="1813649" y="500826"/>
              <a:ext cx="5516700" cy="4141850"/>
              <a:chOff x="1813649" y="500826"/>
              <a:chExt cx="5516700" cy="4141850"/>
            </a:xfrm>
          </p:grpSpPr>
          <p:grpSp>
            <p:nvGrpSpPr>
              <p:cNvPr id="152" name="Google Shape;152;p25"/>
              <p:cNvGrpSpPr/>
              <p:nvPr/>
            </p:nvGrpSpPr>
            <p:grpSpPr>
              <a:xfrm>
                <a:off x="1813649" y="500826"/>
                <a:ext cx="5516700" cy="4141850"/>
                <a:chOff x="1813649" y="500826"/>
                <a:chExt cx="5516700" cy="4141850"/>
              </a:xfrm>
            </p:grpSpPr>
            <p:pic>
              <p:nvPicPr>
                <p:cNvPr id="153" name="Google Shape;153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813649" y="500826"/>
                  <a:ext cx="5516700" cy="414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4" name="Google Shape;154;p25"/>
                <p:cNvSpPr/>
                <p:nvPr/>
              </p:nvSpPr>
              <p:spPr>
                <a:xfrm>
                  <a:off x="6499300" y="678625"/>
                  <a:ext cx="831000" cy="430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5" name="Google Shape;155;p25"/>
              <p:cNvSpPr/>
              <p:nvPr/>
            </p:nvSpPr>
            <p:spPr>
              <a:xfrm>
                <a:off x="6957150" y="4333950"/>
                <a:ext cx="310200" cy="199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5"/>
            <p:cNvSpPr/>
            <p:nvPr/>
          </p:nvSpPr>
          <p:spPr>
            <a:xfrm>
              <a:off x="4176925" y="4333950"/>
              <a:ext cx="704400" cy="24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2140625" y="0"/>
            <a:ext cx="4862751" cy="5143501"/>
            <a:chOff x="2140625" y="0"/>
            <a:chExt cx="4862751" cy="5143501"/>
          </a:xfrm>
        </p:grpSpPr>
        <p:pic>
          <p:nvPicPr>
            <p:cNvPr id="158" name="Google Shape;158;p25"/>
            <p:cNvPicPr preferRelativeResize="0"/>
            <p:nvPr/>
          </p:nvPicPr>
          <p:blipFill rotWithShape="1">
            <a:blip r:embed="rId4">
              <a:alphaModFix/>
            </a:blip>
            <a:srcRect b="0" l="-5663" r="0" t="0"/>
            <a:stretch/>
          </p:blipFill>
          <p:spPr>
            <a:xfrm>
              <a:off x="2140625" y="0"/>
              <a:ext cx="486275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5"/>
            <p:cNvSpPr/>
            <p:nvPr/>
          </p:nvSpPr>
          <p:spPr>
            <a:xfrm>
              <a:off x="3327725" y="1777500"/>
              <a:ext cx="1902000" cy="79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25"/>
            <p:cNvPicPr preferRelativeResize="0"/>
            <p:nvPr/>
          </p:nvPicPr>
          <p:blipFill rotWithShape="1">
            <a:blip r:embed="rId5">
              <a:alphaModFix/>
            </a:blip>
            <a:srcRect b="0" l="0" r="-27129" t="0"/>
            <a:stretch/>
          </p:blipFill>
          <p:spPr>
            <a:xfrm>
              <a:off x="3275450" y="1689962"/>
              <a:ext cx="1675311" cy="41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95250" y="2234748"/>
              <a:ext cx="1790825" cy="333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3"/>
          <p:cNvSpPr txBox="1"/>
          <p:nvPr>
            <p:ph type="title"/>
          </p:nvPr>
        </p:nvSpPr>
        <p:spPr>
          <a:xfrm>
            <a:off x="457200" y="205975"/>
            <a:ext cx="1584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Dijkstra</a:t>
            </a:r>
            <a:endParaRPr sz="3000"/>
          </a:p>
        </p:txBody>
      </p:sp>
      <p:sp>
        <p:nvSpPr>
          <p:cNvPr id="1331" name="Google Shape;1331;p133"/>
          <p:cNvSpPr txBox="1"/>
          <p:nvPr/>
        </p:nvSpPr>
        <p:spPr>
          <a:xfrm>
            <a:off x="5027600" y="205975"/>
            <a:ext cx="280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kjøre Dijkstra på denne!</a:t>
            </a:r>
            <a:endParaRPr/>
          </a:p>
        </p:txBody>
      </p:sp>
      <p:sp>
        <p:nvSpPr>
          <p:cNvPr id="1332" name="Google Shape;1332;p133"/>
          <p:cNvSpPr txBox="1"/>
          <p:nvPr/>
        </p:nvSpPr>
        <p:spPr>
          <a:xfrm>
            <a:off x="457200" y="2907975"/>
            <a:ext cx="252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Kjøretid: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|V| Innsettinger og pop’inger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|E| Relax</a:t>
            </a:r>
            <a:endParaRPr/>
          </a:p>
        </p:txBody>
      </p:sp>
      <p:graphicFrame>
        <p:nvGraphicFramePr>
          <p:cNvPr id="1333" name="Google Shape;1333;p133"/>
          <p:cNvGraphicFramePr/>
          <p:nvPr/>
        </p:nvGraphicFramePr>
        <p:xfrm>
          <a:off x="2577350" y="3578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{8351FE54-CD64-4E6A-81A7-226276BC7135}</a:tableStyleId>
              </a:tblPr>
              <a:tblGrid>
                <a:gridCol w="1073900"/>
                <a:gridCol w="1073900"/>
                <a:gridCol w="1073900"/>
                <a:gridCol w="1073900"/>
              </a:tblGrid>
              <a:tr h="26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Innsetting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Oppdater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6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Binary Heap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V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34" name="Google Shape;1334;p133"/>
          <p:cNvSpPr txBox="1"/>
          <p:nvPr/>
        </p:nvSpPr>
        <p:spPr>
          <a:xfrm>
            <a:off x="457200" y="3715750"/>
            <a:ext cx="19014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O(V</a:t>
            </a:r>
            <a:r>
              <a:rPr baseline="30000" lang="en"/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heap: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O((V + E) lg V)</a:t>
            </a:r>
            <a:endParaRPr/>
          </a:p>
        </p:txBody>
      </p:sp>
      <p:sp>
        <p:nvSpPr>
          <p:cNvPr id="1335" name="Google Shape;1335;p133"/>
          <p:cNvSpPr txBox="1"/>
          <p:nvPr/>
        </p:nvSpPr>
        <p:spPr>
          <a:xfrm>
            <a:off x="457200" y="1200150"/>
            <a:ext cx="3361800" cy="161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La Q være en min-prioritetskø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Legg alle noder i Q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Så lenge Q ikke er tom: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i="1" lang="en"/>
              <a:t>u</a:t>
            </a:r>
            <a:r>
              <a:rPr lang="en"/>
              <a:t> = Q.pop()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lang="en"/>
              <a:t>for hver nabo </a:t>
            </a:r>
            <a:r>
              <a:rPr i="1" lang="en"/>
              <a:t>v</a:t>
            </a:r>
            <a:r>
              <a:rPr lang="en"/>
              <a:t> av </a:t>
            </a:r>
            <a:r>
              <a:rPr i="1" lang="en"/>
              <a:t>u</a:t>
            </a:r>
            <a:r>
              <a:rPr lang="en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Relax(</a:t>
            </a:r>
            <a:r>
              <a:rPr i="1" lang="en"/>
              <a:t>u</a:t>
            </a:r>
            <a:r>
              <a:rPr lang="en"/>
              <a:t>,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Hvorfor fungerer Dijkstra?</a:t>
            </a:r>
            <a:endParaRPr sz="3000"/>
          </a:p>
        </p:txBody>
      </p:sp>
      <p:sp>
        <p:nvSpPr>
          <p:cNvPr id="1341" name="Google Shape;1341;p134"/>
          <p:cNvSpPr txBox="1"/>
          <p:nvPr/>
        </p:nvSpPr>
        <p:spPr>
          <a:xfrm>
            <a:off x="457200" y="1063375"/>
            <a:ext cx="33732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Når vi pop’er </a:t>
            </a:r>
            <a:r>
              <a:rPr i="1" lang="en"/>
              <a:t>u</a:t>
            </a:r>
            <a:r>
              <a:rPr lang="en"/>
              <a:t> vil </a:t>
            </a:r>
            <a:r>
              <a:rPr i="1" lang="en"/>
              <a:t>u</a:t>
            </a:r>
            <a:r>
              <a:rPr lang="en"/>
              <a:t>.</a:t>
            </a:r>
            <a:r>
              <a:rPr i="1" lang="en"/>
              <a:t>d</a:t>
            </a:r>
            <a:r>
              <a:rPr lang="en"/>
              <a:t> være korteste vei.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Altså: Når vi velger å besøke node </a:t>
            </a:r>
            <a:r>
              <a:rPr i="1" lang="en"/>
              <a:t>u</a:t>
            </a:r>
            <a:r>
              <a:rPr lang="en"/>
              <a:t> har vi allerede funnet korteste vei til </a:t>
            </a:r>
            <a:r>
              <a:rPr i="1" lang="en"/>
              <a:t>u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Hvorfor?</a:t>
            </a:r>
            <a:endParaRPr/>
          </a:p>
        </p:txBody>
      </p:sp>
      <p:pic>
        <p:nvPicPr>
          <p:cNvPr descr="Dijkstra_bevis.png" id="1342" name="Google Shape;13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200" y="490525"/>
            <a:ext cx="42481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9" name="Google Shape;134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866775"/>
            <a:ext cx="58483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771525"/>
            <a:ext cx="52959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3" name="Google Shape;136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733425"/>
            <a:ext cx="5162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819150"/>
            <a:ext cx="51625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7" name="Google Shape;137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609600"/>
            <a:ext cx="55435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4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4" name="Google Shape;138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714375"/>
            <a:ext cx="56769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733425"/>
            <a:ext cx="52768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8" name="Google Shape;139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495300"/>
            <a:ext cx="52197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11016" l="70135" r="473" t="0"/>
          <a:stretch/>
        </p:blipFill>
        <p:spPr>
          <a:xfrm>
            <a:off x="408675" y="1028750"/>
            <a:ext cx="2516602" cy="2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11016" l="35757" r="34851" t="0"/>
          <a:stretch/>
        </p:blipFill>
        <p:spPr>
          <a:xfrm>
            <a:off x="6097075" y="1028750"/>
            <a:ext cx="2516602" cy="2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11016" l="1424" r="69976" t="0"/>
          <a:stretch/>
        </p:blipFill>
        <p:spPr>
          <a:xfrm>
            <a:off x="3252875" y="1028750"/>
            <a:ext cx="2448749" cy="2746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6"/>
          <p:cNvGraphicFramePr/>
          <p:nvPr/>
        </p:nvGraphicFramePr>
        <p:xfrm>
          <a:off x="244875" y="4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2844200"/>
                <a:gridCol w="2844200"/>
                <a:gridCol w="2844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𝛺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𝛩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𝑂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0" name="Google Shape;170;p26"/>
          <p:cNvGrpSpPr/>
          <p:nvPr/>
        </p:nvGrpSpPr>
        <p:grpSpPr>
          <a:xfrm>
            <a:off x="1683325" y="3613250"/>
            <a:ext cx="5998300" cy="270900"/>
            <a:chOff x="1683325" y="3613250"/>
            <a:chExt cx="5998300" cy="2709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7378925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≤</a:t>
              </a:r>
              <a:endParaRPr/>
            </a:p>
          </p:txBody>
        </p:sp>
        <p:sp>
          <p:nvSpPr>
            <p:cNvPr id="172" name="Google Shape;172;p26"/>
            <p:cNvSpPr txBox="1"/>
            <p:nvPr/>
          </p:nvSpPr>
          <p:spPr>
            <a:xfrm>
              <a:off x="4531116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=</a:t>
              </a:r>
              <a:endParaRPr/>
            </a:p>
          </p:txBody>
        </p:sp>
        <p:sp>
          <p:nvSpPr>
            <p:cNvPr id="173" name="Google Shape;173;p26"/>
            <p:cNvSpPr txBox="1"/>
            <p:nvPr/>
          </p:nvSpPr>
          <p:spPr>
            <a:xfrm>
              <a:off x="1683325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≥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 vs Prim</a:t>
            </a:r>
            <a:endParaRPr/>
          </a:p>
        </p:txBody>
      </p:sp>
      <p:sp>
        <p:nvSpPr>
          <p:cNvPr id="1404" name="Google Shape;1404;p1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5" name="Google Shape;140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75" y="96365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 vs Prim</a:t>
            </a:r>
            <a:endParaRPr/>
          </a:p>
        </p:txBody>
      </p:sp>
      <p:sp>
        <p:nvSpPr>
          <p:cNvPr id="1412" name="Google Shape;1412;p1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3" name="Google Shape;141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5" y="90300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44"/>
          <p:cNvSpPr/>
          <p:nvPr/>
        </p:nvSpPr>
        <p:spPr>
          <a:xfrm>
            <a:off x="1467850" y="344517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44"/>
          <p:cNvSpPr/>
          <p:nvPr/>
        </p:nvSpPr>
        <p:spPr>
          <a:xfrm>
            <a:off x="5607600" y="3379200"/>
            <a:ext cx="3138900" cy="107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 vs Prim</a:t>
            </a:r>
            <a:endParaRPr/>
          </a:p>
        </p:txBody>
      </p:sp>
      <p:sp>
        <p:nvSpPr>
          <p:cNvPr id="1422" name="Google Shape;1422;p14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5" y="903000"/>
            <a:ext cx="4933850" cy="37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875" y="1617150"/>
            <a:ext cx="4291650" cy="2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5"/>
          <p:cNvSpPr/>
          <p:nvPr/>
        </p:nvSpPr>
        <p:spPr>
          <a:xfrm>
            <a:off x="1467850" y="344517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45"/>
          <p:cNvSpPr/>
          <p:nvPr/>
        </p:nvSpPr>
        <p:spPr>
          <a:xfrm>
            <a:off x="5607600" y="3379200"/>
            <a:ext cx="3138900" cy="107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45"/>
          <p:cNvSpPr txBox="1"/>
          <p:nvPr/>
        </p:nvSpPr>
        <p:spPr>
          <a:xfrm>
            <a:off x="5546700" y="-501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RELAX (</a:t>
            </a:r>
            <a:r>
              <a:rPr i="1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if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i="1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 &gt; </a:t>
            </a:r>
            <a:r>
              <a:rPr i="1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i="1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i="1"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,</a:t>
            </a: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i="1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 = </a:t>
            </a:r>
            <a:r>
              <a:rPr i="1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i="1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i="1"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,</a:t>
            </a: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190500" lvl="0" marL="12573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i="1" lang="en">
                <a:solidFill>
                  <a:schemeClr val="dk1"/>
                </a:solidFill>
              </a:rPr>
              <a:t>π</a:t>
            </a:r>
            <a:r>
              <a:rPr lang="en">
                <a:solidFill>
                  <a:schemeClr val="dk1"/>
                </a:solidFill>
              </a:rPr>
              <a:t> = </a:t>
            </a:r>
            <a:r>
              <a:rPr i="1" lang="en">
                <a:solidFill>
                  <a:schemeClr val="dk1"/>
                </a:solidFill>
              </a:rPr>
              <a:t>u</a:t>
            </a:r>
            <a:endParaRPr/>
          </a:p>
        </p:txBody>
      </p:sp>
      <p:sp>
        <p:nvSpPr>
          <p:cNvPr id="1428" name="Google Shape;1428;p145"/>
          <p:cNvSpPr/>
          <p:nvPr/>
        </p:nvSpPr>
        <p:spPr>
          <a:xfrm>
            <a:off x="5070850" y="319625"/>
            <a:ext cx="3603000" cy="135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 kanter og Dijksktra</a:t>
            </a:r>
            <a:endParaRPr sz="3000"/>
          </a:p>
        </p:txBody>
      </p:sp>
      <p:pic>
        <p:nvPicPr>
          <p:cNvPr descr="Dijkstra_negativeKanter.png" id="1434" name="Google Shape;143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088" y="915198"/>
            <a:ext cx="3839825" cy="35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46"/>
          <p:cNvSpPr txBox="1"/>
          <p:nvPr/>
        </p:nvSpPr>
        <p:spPr>
          <a:xfrm>
            <a:off x="5930675" y="2459750"/>
            <a:ext cx="29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 + negative kanter ≠ sant</a:t>
            </a:r>
            <a:endParaRPr/>
          </a:p>
        </p:txBody>
      </p:sp>
      <p:pic>
        <p:nvPicPr>
          <p:cNvPr descr="2000px-Broken_heart.svg.png" id="1436" name="Google Shape;143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675" y="374825"/>
            <a:ext cx="2633300" cy="21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46"/>
          <p:cNvSpPr txBox="1"/>
          <p:nvPr/>
        </p:nvSpPr>
        <p:spPr>
          <a:xfrm>
            <a:off x="32300" y="2459738"/>
            <a:ext cx="274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 som venter på noe godt 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43" name="Google Shape;1443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Hvis du utfører MST-Kruskal på grafen i figur 1, hvilken kant vil velges som den femte i rekken? Det vil si, hvilken kant vil være den femte som legges til i løsningen? Oppgi kanten på formen (i, j), der i &lt; j.</a:t>
            </a:r>
            <a:endParaRPr/>
          </a:p>
        </p:txBody>
      </p:sp>
      <p:pic>
        <p:nvPicPr>
          <p:cNvPr id="1444" name="Google Shape;144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600" y="2571750"/>
            <a:ext cx="3886800" cy="22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50" name="Google Shape;1450;p148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1" name="Google Shape;145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57" name="Google Shape;1457;p149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8" name="Google Shape;145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64" name="Google Shape;1464;p150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65" name="Google Shape;146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71" name="Google Shape;1471;p151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2" name="Google Shape;147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78" name="Google Shape;1478;p152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9" name="Google Shape;147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H2017, oppgave 2 ab)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520598" cy="263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85" name="Google Shape;1485;p153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6" name="Google Shape;148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7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92" name="Google Shape;1492;p154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3" name="Google Shape;149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1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499" name="Google Shape;1499;p155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0" name="Google Shape;150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1" cy="3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863" y="881275"/>
            <a:ext cx="4180725" cy="41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507" name="Google Shape;1507;p156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8" name="Google Shape;150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514" name="Google Shape;1514;p157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(5,6)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5" name="Google Shape;151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4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2016H - Oppgave 14</a:t>
            </a:r>
            <a:endParaRPr/>
          </a:p>
        </p:txBody>
      </p:sp>
      <p:sp>
        <p:nvSpPr>
          <p:cNvPr id="1521" name="Google Shape;1521;p158"/>
          <p:cNvSpPr txBox="1"/>
          <p:nvPr/>
        </p:nvSpPr>
        <p:spPr>
          <a:xfrm>
            <a:off x="401825" y="1406425"/>
            <a:ext cx="21699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lf =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(1,4),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(2,5),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(3,6),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(4,5),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(5,6)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2" name="Google Shape;152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25" y="1170125"/>
            <a:ext cx="586221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Floyd-Warshall</a:t>
            </a:r>
            <a:endParaRPr/>
          </a:p>
        </p:txBody>
      </p:sp>
      <p:sp>
        <p:nvSpPr>
          <p:cNvPr id="1528" name="Google Shape;1528;p1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Alle-Til-Alle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Nabomatriser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O(n^3) for en n*n-matrise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891" y="0"/>
            <a:ext cx="30487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6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2" name="Google Shape;1542;p161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700" y="3211825"/>
            <a:ext cx="35623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6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0" name="Google Shape;1550;p162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5242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62"/>
          <p:cNvSpPr/>
          <p:nvPr/>
        </p:nvSpPr>
        <p:spPr>
          <a:xfrm>
            <a:off x="3885425" y="39541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62"/>
          <p:cNvSpPr/>
          <p:nvPr/>
        </p:nvSpPr>
        <p:spPr>
          <a:xfrm>
            <a:off x="4843400" y="39541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62"/>
          <p:cNvSpPr/>
          <p:nvPr/>
        </p:nvSpPr>
        <p:spPr>
          <a:xfrm>
            <a:off x="4843400" y="4487500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Rekurrenser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1" name="Google Shape;1561;p163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4861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63"/>
          <p:cNvSpPr/>
          <p:nvPr/>
        </p:nvSpPr>
        <p:spPr>
          <a:xfrm>
            <a:off x="4305625" y="3445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63"/>
          <p:cNvSpPr/>
          <p:nvPr/>
        </p:nvSpPr>
        <p:spPr>
          <a:xfrm>
            <a:off x="4305625" y="4435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1" name="Google Shape;1571;p164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225" y="3288025"/>
            <a:ext cx="30861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64"/>
          <p:cNvSpPr/>
          <p:nvPr/>
        </p:nvSpPr>
        <p:spPr>
          <a:xfrm>
            <a:off x="4153225" y="3445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64"/>
          <p:cNvSpPr/>
          <p:nvPr/>
        </p:nvSpPr>
        <p:spPr>
          <a:xfrm>
            <a:off x="4878225" y="3445375"/>
            <a:ext cx="320700" cy="228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64"/>
          <p:cNvSpPr/>
          <p:nvPr/>
        </p:nvSpPr>
        <p:spPr>
          <a:xfrm>
            <a:off x="3315025" y="3673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64"/>
          <p:cNvSpPr/>
          <p:nvPr/>
        </p:nvSpPr>
        <p:spPr>
          <a:xfrm>
            <a:off x="4534225" y="36739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64"/>
          <p:cNvSpPr/>
          <p:nvPr/>
        </p:nvSpPr>
        <p:spPr>
          <a:xfrm>
            <a:off x="4878225" y="3673975"/>
            <a:ext cx="2814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64"/>
          <p:cNvSpPr/>
          <p:nvPr/>
        </p:nvSpPr>
        <p:spPr>
          <a:xfrm>
            <a:off x="4915225" y="3978775"/>
            <a:ext cx="2076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64"/>
          <p:cNvSpPr/>
          <p:nvPr/>
        </p:nvSpPr>
        <p:spPr>
          <a:xfrm>
            <a:off x="3772225" y="4207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64"/>
          <p:cNvSpPr/>
          <p:nvPr/>
        </p:nvSpPr>
        <p:spPr>
          <a:xfrm>
            <a:off x="3315025" y="42073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6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7" name="Google Shape;1587;p165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2467900" y="0"/>
            <a:ext cx="3048751" cy="32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900" y="3288025"/>
            <a:ext cx="32575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65"/>
          <p:cNvSpPr/>
          <p:nvPr/>
        </p:nvSpPr>
        <p:spPr>
          <a:xfrm>
            <a:off x="3315025" y="41311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65"/>
          <p:cNvSpPr/>
          <p:nvPr/>
        </p:nvSpPr>
        <p:spPr>
          <a:xfrm>
            <a:off x="3696025" y="4131175"/>
            <a:ext cx="320700" cy="35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Johnsons Algorithm</a:t>
            </a:r>
            <a:endParaRPr/>
          </a:p>
        </p:txBody>
      </p:sp>
      <p:sp>
        <p:nvSpPr>
          <p:cNvPr id="1596" name="Google Shape;1596;p1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Kjører en kombinasjon av Bellman Ford og Dijkstra.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Ingen negative kanter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Dijkstra med Fibonacci heap.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Negative kanter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Gi nye vekter til alle kantene - kjør Bellman-Ford og Dijkstra.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Kjøretid: O(V</a:t>
            </a:r>
            <a:r>
              <a:rPr baseline="30000" lang="en"/>
              <a:t>2</a:t>
            </a:r>
            <a:r>
              <a:rPr lang="en"/>
              <a:t>lgV+VE)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Bra for “sparse graphs”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SAMMENLIKNING</a:t>
            </a:r>
            <a:endParaRPr/>
          </a:p>
        </p:txBody>
      </p:sp>
      <p:sp>
        <p:nvSpPr>
          <p:cNvPr id="1602" name="Google Shape;1602;p1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03" name="Google Shape;1603;p167"/>
          <p:cNvGraphicFramePr/>
          <p:nvPr/>
        </p:nvGraphicFramePr>
        <p:xfrm>
          <a:off x="9525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Kjøretid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OBS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Dag Shortest Path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O(V+E)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Kun på DAG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BFS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O(V+E)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Kun hvis alle kanter har samme vekt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Dijkstra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O((V+E)lgV)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Ikke negative kanter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Bellman Ford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Floyd-Warshall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</a:t>
                      </a:r>
                      <a:r>
                        <a:rPr baseline="30000" lang="en"/>
                        <a:t>3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Johnsons Algorithm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8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O(V</a:t>
                      </a:r>
                      <a:r>
                        <a:rPr baseline="30000" lang="en"/>
                        <a:t>2</a:t>
                      </a:r>
                      <a:r>
                        <a:rPr lang="en"/>
                        <a:t>lgV+VE)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 for sparse graphs (E&lt;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1609" name="Google Shape;1609;p168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1615" name="Google Shape;1615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 til DP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 substruktur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Overlappende delproblemer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Hvordan gjøres det i praksis?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Memoisering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Bottom-up problemløsing</a:t>
            </a:r>
            <a:endParaRPr/>
          </a:p>
        </p:txBody>
      </p:sp>
      <p:pic>
        <p:nvPicPr>
          <p:cNvPr id="1616" name="Google Shape;161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849" y="416275"/>
            <a:ext cx="3777900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7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Eksempel med Fibonaccitallene</a:t>
            </a:r>
            <a:endParaRPr sz="3000"/>
          </a:p>
        </p:txBody>
      </p:sp>
      <p:pic>
        <p:nvPicPr>
          <p:cNvPr descr="CodeCogsEqn.gif" id="1622" name="Google Shape;162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52" y="2063400"/>
            <a:ext cx="4486900" cy="1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70"/>
          <p:cNvSpPr txBox="1"/>
          <p:nvPr/>
        </p:nvSpPr>
        <p:spPr>
          <a:xfrm>
            <a:off x="1760250" y="3988550"/>
            <a:ext cx="56235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Times New Roman"/>
                <a:ea typeface="Times New Roman"/>
                <a:cs typeface="Times New Roman"/>
                <a:sym typeface="Times New Roman"/>
              </a:rPr>
              <a:t>0, 1, 1, 2, 3, 5, 8, 13, 21, 34, ...</a:t>
            </a:r>
            <a:endParaRPr b="1"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7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1629" name="Google Shape;162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71"/>
          <p:cNvSpPr txBox="1"/>
          <p:nvPr/>
        </p:nvSpPr>
        <p:spPr>
          <a:xfrm>
            <a:off x="457200" y="3286575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 oss prøvekjøre den!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aivFibTre.png" id="1631" name="Google Shape;1631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1632" name="Google Shape;1632;p171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71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1634" name="Google Shape;1634;p171"/>
          <p:cNvCxnSpPr>
            <a:stCxn id="1633" idx="1"/>
            <a:endCxn id="1631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5" name="Google Shape;1635;p171"/>
          <p:cNvCxnSpPr>
            <a:stCxn id="1633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6" name="Google Shape;1636;p171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637" name="Google Shape;1637;p171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1638" name="Google Shape;1638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200150"/>
            <a:ext cx="4815096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171"/>
          <p:cNvSpPr txBox="1"/>
          <p:nvPr/>
        </p:nvSpPr>
        <p:spPr>
          <a:xfrm rot="-1145959">
            <a:off x="5092950" y="1053347"/>
            <a:ext cx="3428108" cy="513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Eksponensiell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171"/>
          <p:cNvSpPr txBox="1"/>
          <p:nvPr/>
        </p:nvSpPr>
        <p:spPr>
          <a:xfrm>
            <a:off x="457200" y="3983600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Ikke optimalt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7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med memoisering</a:t>
            </a:r>
            <a:endParaRPr sz="3000"/>
          </a:p>
        </p:txBody>
      </p:sp>
      <p:pic>
        <p:nvPicPr>
          <p:cNvPr descr="naivFibTre.png" id="1646" name="Google Shape;164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24" y="2391024"/>
            <a:ext cx="2680300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72"/>
          <p:cNvSpPr txBox="1"/>
          <p:nvPr/>
        </p:nvSpPr>
        <p:spPr>
          <a:xfrm>
            <a:off x="6546200" y="167370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1648" name="Google Shape;1648;p172"/>
          <p:cNvCxnSpPr>
            <a:stCxn id="1647" idx="1"/>
            <a:endCxn id="1646" idx="0"/>
          </p:cNvCxnSpPr>
          <p:nvPr/>
        </p:nvCxnSpPr>
        <p:spPr>
          <a:xfrm flipH="1">
            <a:off x="5912300" y="1890900"/>
            <a:ext cx="6339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9" name="Google Shape;1649;p172"/>
          <p:cNvCxnSpPr/>
          <p:nvPr/>
        </p:nvCxnSpPr>
        <p:spPr>
          <a:xfrm>
            <a:off x="7610900" y="189090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naivFibTre.png" id="1650" name="Google Shape;1650;p172"/>
          <p:cNvPicPr preferRelativeResize="0"/>
          <p:nvPr/>
        </p:nvPicPr>
        <p:blipFill rotWithShape="1">
          <a:blip r:embed="rId3">
            <a:alphaModFix/>
          </a:blip>
          <a:srcRect b="0" l="0" r="46351" t="29463"/>
          <a:stretch/>
        </p:blipFill>
        <p:spPr>
          <a:xfrm>
            <a:off x="7329625" y="242845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72"/>
          <p:cNvSpPr/>
          <p:nvPr/>
        </p:nvSpPr>
        <p:spPr>
          <a:xfrm rot="2700000">
            <a:off x="7433205" y="2714337"/>
            <a:ext cx="1386495" cy="140219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72"/>
          <p:cNvSpPr/>
          <p:nvPr/>
        </p:nvSpPr>
        <p:spPr>
          <a:xfrm rot="2699357">
            <a:off x="6078742" y="2848117"/>
            <a:ext cx="1133421" cy="122018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72"/>
          <p:cNvSpPr txBox="1"/>
          <p:nvPr>
            <p:ph idx="1" type="body"/>
          </p:nvPr>
        </p:nvSpPr>
        <p:spPr>
          <a:xfrm>
            <a:off x="457200" y="1180476"/>
            <a:ext cx="82296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 må utnytte de overlappende delproblemene!</a:t>
            </a:r>
            <a:endParaRPr/>
          </a:p>
        </p:txBody>
      </p:sp>
      <p:sp>
        <p:nvSpPr>
          <p:cNvPr id="1654" name="Google Shape;1654;p172"/>
          <p:cNvSpPr txBox="1"/>
          <p:nvPr/>
        </p:nvSpPr>
        <p:spPr>
          <a:xfrm rot="-1986149">
            <a:off x="4804106" y="1772475"/>
            <a:ext cx="2190654" cy="43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Lineær kjøretid !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5" name="Google Shape;1655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7875"/>
            <a:ext cx="4658350" cy="23266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72"/>
          <p:cNvSpPr txBox="1"/>
          <p:nvPr/>
        </p:nvSpPr>
        <p:spPr>
          <a:xfrm>
            <a:off x="457200" y="4064575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 oss prøvekjøre den!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Rekurrenser og hvordan løse dem?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457200" y="1200150"/>
            <a:ext cx="4114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Iterasjon</a:t>
            </a:r>
            <a:r>
              <a:rPr lang="en" sz="2400">
                <a:solidFill>
                  <a:srgbClr val="000000"/>
                </a:solidFill>
              </a:rPr>
              <a:t>smetoden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/>
              <a:t>Substitusjon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Rekursjonstre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Masterteoremet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+variabelskifte</a:t>
            </a:r>
            <a:endParaRPr sz="18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0150"/>
            <a:ext cx="4114799" cy="27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- kan vi gjøre det enda bedre?</a:t>
            </a:r>
            <a:endParaRPr sz="3000"/>
          </a:p>
        </p:txBody>
      </p:sp>
      <p:sp>
        <p:nvSpPr>
          <p:cNvPr id="1662" name="Google Shape;1662;p173"/>
          <p:cNvSpPr txBox="1"/>
          <p:nvPr/>
        </p:nvSpPr>
        <p:spPr>
          <a:xfrm>
            <a:off x="855400" y="4501475"/>
            <a:ext cx="337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Også lineær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3" name="Google Shape;166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4"/>
            <a:ext cx="5085500" cy="296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7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- kan vi gjøre det </a:t>
            </a: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enda </a:t>
            </a:r>
            <a:r>
              <a:rPr lang="en" sz="3000"/>
              <a:t>bedre?</a:t>
            </a:r>
            <a:endParaRPr sz="3000"/>
          </a:p>
        </p:txBody>
      </p:sp>
      <p:sp>
        <p:nvSpPr>
          <p:cNvPr id="1669" name="Google Shape;1669;p174"/>
          <p:cNvSpPr txBox="1"/>
          <p:nvPr/>
        </p:nvSpPr>
        <p:spPr>
          <a:xfrm rot="-460404">
            <a:off x="1205873" y="1628069"/>
            <a:ext cx="3374619" cy="43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Konstant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0" name="Google Shape;167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50" y="2078400"/>
            <a:ext cx="3652889" cy="9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Delproblemgraf for Fibonacci</a:t>
            </a:r>
            <a:endParaRPr/>
          </a:p>
        </p:txBody>
      </p:sp>
      <p:sp>
        <p:nvSpPr>
          <p:cNvPr id="1676" name="Google Shape;1676;p175"/>
          <p:cNvSpPr/>
          <p:nvPr/>
        </p:nvSpPr>
        <p:spPr>
          <a:xfrm>
            <a:off x="2571856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677" name="Google Shape;1677;p175"/>
          <p:cNvSpPr/>
          <p:nvPr/>
        </p:nvSpPr>
        <p:spPr>
          <a:xfrm>
            <a:off x="3342433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678" name="Google Shape;1678;p175"/>
          <p:cNvSpPr/>
          <p:nvPr/>
        </p:nvSpPr>
        <p:spPr>
          <a:xfrm>
            <a:off x="4005213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679" name="Google Shape;1679;p175"/>
          <p:cNvSpPr/>
          <p:nvPr/>
        </p:nvSpPr>
        <p:spPr>
          <a:xfrm>
            <a:off x="4956367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80" name="Google Shape;1680;p175"/>
          <p:cNvSpPr/>
          <p:nvPr/>
        </p:nvSpPr>
        <p:spPr>
          <a:xfrm>
            <a:off x="5438569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681" name="Google Shape;1681;p175"/>
          <p:cNvSpPr/>
          <p:nvPr/>
        </p:nvSpPr>
        <p:spPr>
          <a:xfrm>
            <a:off x="6570300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1682" name="Google Shape;1682;p175"/>
          <p:cNvCxnSpPr>
            <a:stCxn id="1676" idx="5"/>
            <a:endCxn id="1677" idx="1"/>
          </p:cNvCxnSpPr>
          <p:nvPr/>
        </p:nvCxnSpPr>
        <p:spPr>
          <a:xfrm>
            <a:off x="3018948" y="1829104"/>
            <a:ext cx="4002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75"/>
          <p:cNvCxnSpPr>
            <a:stCxn id="1676" idx="6"/>
            <a:endCxn id="1678" idx="2"/>
          </p:cNvCxnSpPr>
          <p:nvPr/>
        </p:nvCxnSpPr>
        <p:spPr>
          <a:xfrm>
            <a:off x="3095656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75"/>
          <p:cNvCxnSpPr>
            <a:stCxn id="1677" idx="7"/>
            <a:endCxn id="1678" idx="3"/>
          </p:cNvCxnSpPr>
          <p:nvPr/>
        </p:nvCxnSpPr>
        <p:spPr>
          <a:xfrm flipH="1" rot="10800000">
            <a:off x="3789524" y="1828959"/>
            <a:ext cx="2925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75"/>
          <p:cNvCxnSpPr>
            <a:stCxn id="1678" idx="5"/>
            <a:endCxn id="1679" idx="1"/>
          </p:cNvCxnSpPr>
          <p:nvPr/>
        </p:nvCxnSpPr>
        <p:spPr>
          <a:xfrm>
            <a:off x="4452304" y="1829104"/>
            <a:ext cx="5808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75"/>
          <p:cNvCxnSpPr>
            <a:stCxn id="1678" idx="6"/>
            <a:endCxn id="1680" idx="2"/>
          </p:cNvCxnSpPr>
          <p:nvPr/>
        </p:nvCxnSpPr>
        <p:spPr>
          <a:xfrm>
            <a:off x="4529013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75"/>
          <p:cNvCxnSpPr>
            <a:stCxn id="1679" idx="7"/>
            <a:endCxn id="1680" idx="4"/>
          </p:cNvCxnSpPr>
          <p:nvPr/>
        </p:nvCxnSpPr>
        <p:spPr>
          <a:xfrm flipH="1" rot="10800000">
            <a:off x="5403458" y="1905759"/>
            <a:ext cx="297000" cy="66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75"/>
          <p:cNvCxnSpPr>
            <a:stCxn id="1680" idx="5"/>
            <a:endCxn id="1681" idx="1"/>
          </p:cNvCxnSpPr>
          <p:nvPr/>
        </p:nvCxnSpPr>
        <p:spPr>
          <a:xfrm>
            <a:off x="5885660" y="1829104"/>
            <a:ext cx="7614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75"/>
          <p:cNvCxnSpPr>
            <a:stCxn id="1679" idx="6"/>
            <a:endCxn id="1681" idx="2"/>
          </p:cNvCxnSpPr>
          <p:nvPr/>
        </p:nvCxnSpPr>
        <p:spPr>
          <a:xfrm>
            <a:off x="5480167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0" name="Google Shape;1690;p175"/>
          <p:cNvCxnSpPr>
            <a:stCxn id="1677" idx="6"/>
            <a:endCxn id="1679" idx="2"/>
          </p:cNvCxnSpPr>
          <p:nvPr/>
        </p:nvCxnSpPr>
        <p:spPr>
          <a:xfrm>
            <a:off x="3866233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1" name="Google Shape;1691;p175"/>
          <p:cNvSpPr/>
          <p:nvPr/>
        </p:nvSpPr>
        <p:spPr>
          <a:xfrm>
            <a:off x="6871925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cxnSp>
        <p:nvCxnSpPr>
          <p:cNvPr id="1692" name="Google Shape;1692;p175"/>
          <p:cNvCxnSpPr>
            <a:stCxn id="1680" idx="6"/>
            <a:endCxn id="1691" idx="2"/>
          </p:cNvCxnSpPr>
          <p:nvPr/>
        </p:nvCxnSpPr>
        <p:spPr>
          <a:xfrm>
            <a:off x="5962369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75"/>
          <p:cNvSpPr/>
          <p:nvPr/>
        </p:nvSpPr>
        <p:spPr>
          <a:xfrm>
            <a:off x="1728500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694" name="Google Shape;1694;p175"/>
          <p:cNvSpPr/>
          <p:nvPr/>
        </p:nvSpPr>
        <p:spPr>
          <a:xfrm>
            <a:off x="1138500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1695" name="Google Shape;1695;p175"/>
          <p:cNvCxnSpPr>
            <a:stCxn id="1694" idx="6"/>
            <a:endCxn id="1676" idx="2"/>
          </p:cNvCxnSpPr>
          <p:nvPr/>
        </p:nvCxnSpPr>
        <p:spPr>
          <a:xfrm>
            <a:off x="1662300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6" name="Google Shape;1696;p175"/>
          <p:cNvCxnSpPr>
            <a:stCxn id="1694" idx="5"/>
            <a:endCxn id="1693" idx="1"/>
          </p:cNvCxnSpPr>
          <p:nvPr/>
        </p:nvCxnSpPr>
        <p:spPr>
          <a:xfrm>
            <a:off x="1585591" y="1829104"/>
            <a:ext cx="2196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7" name="Google Shape;1697;p175"/>
          <p:cNvCxnSpPr>
            <a:stCxn id="1693" idx="6"/>
            <a:endCxn id="1677" idx="2"/>
          </p:cNvCxnSpPr>
          <p:nvPr/>
        </p:nvCxnSpPr>
        <p:spPr>
          <a:xfrm>
            <a:off x="2252300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8" name="Google Shape;1698;p175"/>
          <p:cNvCxnSpPr>
            <a:stCxn id="1693" idx="7"/>
            <a:endCxn id="1676" idx="3"/>
          </p:cNvCxnSpPr>
          <p:nvPr/>
        </p:nvCxnSpPr>
        <p:spPr>
          <a:xfrm flipH="1" rot="10800000">
            <a:off x="2175591" y="1828959"/>
            <a:ext cx="4731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DAGer og dynamisk programmering</a:t>
            </a:r>
            <a:endParaRPr/>
          </a:p>
        </p:txBody>
      </p:sp>
      <p:sp>
        <p:nvSpPr>
          <p:cNvPr id="1704" name="Google Shape;1704;p176"/>
          <p:cNvSpPr txBox="1"/>
          <p:nvPr>
            <p:ph idx="1" type="body"/>
          </p:nvPr>
        </p:nvSpPr>
        <p:spPr>
          <a:xfrm>
            <a:off x="311700" y="1152475"/>
            <a:ext cx="603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Programmer som kan løses med dynamisk programmering må ha en delproblemstruktur som tilsvarer en DAG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Bottom up tilsvarer å direkte løse delproblemene i topologisk rekkefølge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Top-down tilsvarer å dybde-først-traversere  delproblemsgrafen, og løse problemer når man når man går ut av et bunntilfelle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Sluttresultatet er uansett det samme!</a:t>
            </a:r>
            <a:endParaRPr b="1"/>
          </a:p>
        </p:txBody>
      </p:sp>
      <p:pic>
        <p:nvPicPr>
          <p:cNvPr id="1705" name="Google Shape;170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811" y="0"/>
            <a:ext cx="29581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Hva lærte vi nå?</a:t>
            </a:r>
            <a:endParaRPr sz="3000"/>
          </a:p>
        </p:txBody>
      </p:sp>
      <p:sp>
        <p:nvSpPr>
          <p:cNvPr id="1711" name="Google Shape;1711;p177"/>
          <p:cNvSpPr txBox="1"/>
          <p:nvPr/>
        </p:nvSpPr>
        <p:spPr>
          <a:xfrm>
            <a:off x="457200" y="1156725"/>
            <a:ext cx="8098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Naiv (dum) løsning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Lett, men eksponentiell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Memoisering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Lineær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Bottom up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Lineær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Problemer som består av delproblemer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Delproblemene overlapper (brukes flere ganger)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 regel er vi interessert i optimaliseringsproblemer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7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Abstraksjon</a:t>
            </a:r>
            <a:endParaRPr sz="3000"/>
          </a:p>
        </p:txBody>
      </p:sp>
      <p:sp>
        <p:nvSpPr>
          <p:cNvPr id="1717" name="Google Shape;1717;p178"/>
          <p:cNvSpPr/>
          <p:nvPr/>
        </p:nvSpPr>
        <p:spPr>
          <a:xfrm>
            <a:off x="5363426" y="3305075"/>
            <a:ext cx="1105200" cy="1477975"/>
          </a:xfrm>
          <a:custGeom>
            <a:rect b="b" l="l" r="r" t="t"/>
            <a:pathLst>
              <a:path extrusionOk="0" h="59119" w="44208">
                <a:moveTo>
                  <a:pt x="32838" y="0"/>
                </a:moveTo>
                <a:cubicBezTo>
                  <a:pt x="25254" y="0"/>
                  <a:pt x="16030" y="1774"/>
                  <a:pt x="11480" y="7841"/>
                </a:cubicBezTo>
                <a:cubicBezTo>
                  <a:pt x="5410" y="15936"/>
                  <a:pt x="3457" y="26576"/>
                  <a:pt x="1476" y="36498"/>
                </a:cubicBezTo>
                <a:cubicBezTo>
                  <a:pt x="141" y="43185"/>
                  <a:pt x="-1918" y="53724"/>
                  <a:pt x="4180" y="56775"/>
                </a:cubicBezTo>
                <a:cubicBezTo>
                  <a:pt x="14444" y="61909"/>
                  <a:pt x="30819" y="58116"/>
                  <a:pt x="37704" y="48935"/>
                </a:cubicBezTo>
                <a:cubicBezTo>
                  <a:pt x="41481" y="43898"/>
                  <a:pt x="41405" y="36815"/>
                  <a:pt x="42030" y="30551"/>
                </a:cubicBezTo>
                <a:cubicBezTo>
                  <a:pt x="42794" y="22903"/>
                  <a:pt x="44874" y="15197"/>
                  <a:pt x="43922" y="7570"/>
                </a:cubicBezTo>
                <a:cubicBezTo>
                  <a:pt x="43359" y="3056"/>
                  <a:pt x="37116" y="0"/>
                  <a:pt x="32567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718" name="Google Shape;1718;p178"/>
          <p:cNvSpPr txBox="1"/>
          <p:nvPr/>
        </p:nvSpPr>
        <p:spPr>
          <a:xfrm>
            <a:off x="218250" y="1200150"/>
            <a:ext cx="40542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Vi må ha: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Optimal substruktur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Overlappende delproblemer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9" name="Google Shape;171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893" y="1063372"/>
            <a:ext cx="5680880" cy="40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78"/>
          <p:cNvSpPr/>
          <p:nvPr/>
        </p:nvSpPr>
        <p:spPr>
          <a:xfrm>
            <a:off x="7490425" y="981300"/>
            <a:ext cx="1545300" cy="30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Obs!</a:t>
            </a:r>
            <a:endParaRPr sz="3000"/>
          </a:p>
        </p:txBody>
      </p:sp>
      <p:pic>
        <p:nvPicPr>
          <p:cNvPr id="1726" name="Google Shape;172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1651425"/>
            <a:ext cx="2763250" cy="2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350" y="335212"/>
            <a:ext cx="2763249" cy="12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79"/>
          <p:cNvSpPr txBox="1"/>
          <p:nvPr/>
        </p:nvSpPr>
        <p:spPr>
          <a:xfrm>
            <a:off x="457200" y="1200150"/>
            <a:ext cx="4578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å ha optimal delstruktur må delproblemene være uavhengige!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Lengste enkle sti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 → r → 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å ha optimal delstruktur må q → r og r → t være lengste stier også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 er de ikke 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Delproblemene er ikke uavhengige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8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H2010, oppgave 1h)</a:t>
            </a:r>
            <a:endParaRPr sz="3000"/>
          </a:p>
        </p:txBody>
      </p:sp>
      <p:pic>
        <p:nvPicPr>
          <p:cNvPr id="1734" name="Google Shape;173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198" cy="58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Så hvordan går vi fram?</a:t>
            </a:r>
            <a:endParaRPr sz="3000"/>
          </a:p>
        </p:txBody>
      </p:sp>
      <p:pic>
        <p:nvPicPr>
          <p:cNvPr descr="rodDelproblemBedre.png" id="1740" name="Google Shape;174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325" y="1935500"/>
            <a:ext cx="1485325" cy="29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81"/>
          <p:cNvSpPr txBox="1"/>
          <p:nvPr/>
        </p:nvSpPr>
        <p:spPr>
          <a:xfrm>
            <a:off x="457200" y="1200150"/>
            <a:ext cx="71925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Beskriv/karakteriser strukturen til en optimal løsning (definer problem-parametere og finn delproblem-grafen) - tenk på hvilke </a:t>
            </a:r>
            <a:r>
              <a:rPr b="1" lang="en" sz="1800"/>
              <a:t>valg</a:t>
            </a:r>
            <a:r>
              <a:rPr lang="en" sz="1800"/>
              <a:t> som må gjøres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Definer rekursivt verdien til en optimal løsning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Regn ut verdien til en optimal løsning (og husk valgene du gjør)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Bygg opp en optimal løsning basert på beregnet informasjon</a:t>
            </a:r>
            <a:endParaRPr sz="18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</a:t>
            </a:r>
            <a:endParaRPr/>
          </a:p>
        </p:txBody>
      </p:sp>
      <p:sp>
        <p:nvSpPr>
          <p:cNvPr id="1747" name="Google Shape;1747;p182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82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82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82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82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82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82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754" name="Google Shape;1754;p182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755" name="Google Shape;1755;p182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756" name="Google Shape;1756;p182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757" name="Google Shape;1757;p182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758" name="Google Shape;1758;p182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759" name="Google Shape;1759;p182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760" name="Google Shape;1760;p182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761" name="Google Shape;1761;p182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762" name="Google Shape;1762;p182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763" name="Google Shape;1763;p182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764" name="Google Shape;1764;p182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765" name="Google Shape;1765;p182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766" name="Google Shape;1766;p182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767" name="Google Shape;1767;p182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768" name="Google Shape;1768;p182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Iterasjonsmetoden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 ser på </a:t>
            </a:r>
            <a:r>
              <a:rPr lang="en"/>
              <a:t>rekurrensrelasjonen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T(n </a:t>
            </a:r>
            <a:r>
              <a:rPr lang="en" sz="2400"/>
              <a:t>- 1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+ </a:t>
            </a:r>
            <a:r>
              <a:rPr lang="en" sz="2400"/>
              <a:t>1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Ikke ta med </a:t>
            </a:r>
            <a:r>
              <a:rPr i="1" lang="en"/>
              <a:t>i</a:t>
            </a:r>
            <a:endParaRPr i="1"/>
          </a:p>
        </p:txBody>
      </p:sp>
      <p:sp>
        <p:nvSpPr>
          <p:cNvPr id="1774" name="Google Shape;1774;p183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83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83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83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83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83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83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781" name="Google Shape;1781;p183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782" name="Google Shape;1782;p183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783" name="Google Shape;1783;p183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784" name="Google Shape;1784;p183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785" name="Google Shape;1785;p183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786" name="Google Shape;1786;p183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787" name="Google Shape;1787;p183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788" name="Google Shape;1788;p183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789" name="Google Shape;1789;p183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790" name="Google Shape;1790;p183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791" name="Google Shape;1791;p183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792" name="Google Shape;1792;p183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793" name="Google Shape;1793;p183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794" name="Google Shape;1794;p183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795" name="Google Shape;1795;p183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Ta med </a:t>
            </a:r>
            <a:r>
              <a:rPr i="1" lang="en"/>
              <a:t>i</a:t>
            </a:r>
            <a:endParaRPr i="1"/>
          </a:p>
        </p:txBody>
      </p:sp>
      <p:sp>
        <p:nvSpPr>
          <p:cNvPr id="1801" name="Google Shape;1801;p184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84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84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84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84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84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84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808" name="Google Shape;1808;p184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809" name="Google Shape;1809;p184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810" name="Google Shape;1810;p184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811" name="Google Shape;1811;p184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812" name="Google Shape;1812;p184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- w</a:t>
            </a:r>
            <a:r>
              <a:rPr baseline="-25000" lang="en"/>
              <a:t>i</a:t>
            </a:r>
            <a:endParaRPr baseline="-25000"/>
          </a:p>
        </p:txBody>
      </p:sp>
      <p:sp>
        <p:nvSpPr>
          <p:cNvPr id="1813" name="Google Shape;1813;p184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814" name="Google Shape;1814;p184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15" name="Google Shape;1815;p184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816" name="Google Shape;1816;p184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817" name="Google Shape;1817;p184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818" name="Google Shape;1818;p184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19" name="Google Shape;1819;p184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820" name="Google Shape;1820;p184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821" name="Google Shape;1821;p184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822" name="Google Shape;1822;p184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823" name="Google Shape;1823;p184"/>
          <p:cNvSpPr/>
          <p:nvPr/>
        </p:nvSpPr>
        <p:spPr>
          <a:xfrm>
            <a:off x="2844323" y="266826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84"/>
          <p:cNvSpPr/>
          <p:nvPr/>
        </p:nvSpPr>
        <p:spPr>
          <a:xfrm rot="5400000">
            <a:off x="1960150" y="1656575"/>
            <a:ext cx="1844100" cy="1964400"/>
          </a:xfrm>
          <a:prstGeom prst="corner">
            <a:avLst>
              <a:gd fmla="val 48067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5" name="Google Shape;1825;p184"/>
          <p:cNvCxnSpPr/>
          <p:nvPr/>
        </p:nvCxnSpPr>
        <p:spPr>
          <a:xfrm flipH="1">
            <a:off x="3651200" y="2442700"/>
            <a:ext cx="1867500" cy="56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w</a:t>
            </a:r>
            <a:r>
              <a:rPr baseline="-25000" lang="en"/>
              <a:t>i</a:t>
            </a:r>
            <a:r>
              <a:rPr lang="en"/>
              <a:t> &gt; w</a:t>
            </a:r>
            <a:endParaRPr/>
          </a:p>
        </p:txBody>
      </p:sp>
      <p:sp>
        <p:nvSpPr>
          <p:cNvPr id="1831" name="Google Shape;1831;p185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85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85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85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85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836" name="Google Shape;1836;p185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837" name="Google Shape;1837;p185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838" name="Google Shape;1838;p185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39" name="Google Shape;1839;p185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840" name="Google Shape;1840;p185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841" name="Google Shape;1841;p185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85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85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844" name="Google Shape;1844;p185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845" name="Google Shape;1845;p185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846" name="Google Shape;1846;p185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847" name="Google Shape;1847;p185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848" name="Google Shape;1848;p185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49" name="Google Shape;1849;p185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850" name="Google Shape;1850;p185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851" name="Google Shape;1851;p185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852" name="Google Shape;1852;p185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853" name="Google Shape;1853;p185"/>
          <p:cNvSpPr/>
          <p:nvPr/>
        </p:nvSpPr>
        <p:spPr>
          <a:xfrm>
            <a:off x="5361600" y="1991409"/>
            <a:ext cx="1167000" cy="1166700"/>
          </a:xfrm>
          <a:prstGeom prst="noSmoking">
            <a:avLst>
              <a:gd fmla="val 1875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w</a:t>
            </a:r>
            <a:r>
              <a:rPr baseline="-25000" lang="en"/>
              <a:t>i</a:t>
            </a:r>
            <a:r>
              <a:rPr lang="en"/>
              <a:t> &gt; w</a:t>
            </a:r>
            <a:endParaRPr/>
          </a:p>
        </p:txBody>
      </p:sp>
      <p:sp>
        <p:nvSpPr>
          <p:cNvPr id="1859" name="Google Shape;1859;p186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86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86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86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86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864" name="Google Shape;1864;p186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865" name="Google Shape;1865;p186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866" name="Google Shape;1866;p186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67" name="Google Shape;1867;p186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868" name="Google Shape;1868;p186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869" name="Google Shape;1869;p186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86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86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872" name="Google Shape;1872;p186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873" name="Google Shape;1873;p186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874" name="Google Shape;1874;p186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875" name="Google Shape;1875;p186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876" name="Google Shape;1876;p186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77" name="Google Shape;1877;p186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878" name="Google Shape;1878;p186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879" name="Google Shape;1879;p186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880" name="Google Shape;1880;p186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i = 0</a:t>
            </a:r>
            <a:endParaRPr/>
          </a:p>
        </p:txBody>
      </p:sp>
      <p:sp>
        <p:nvSpPr>
          <p:cNvPr id="1886" name="Google Shape;1886;p187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87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87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87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87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891" name="Google Shape;1891;p187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892" name="Google Shape;1892;p187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893" name="Google Shape;1893;p187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894" name="Google Shape;1894;p187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895" name="Google Shape;1895;p187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896" name="Google Shape;1896;p187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87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87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899" name="Google Shape;1899;p187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900" name="Google Shape;1900;p187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901" name="Google Shape;1901;p187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902" name="Google Shape;1902;p187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903" name="Google Shape;1903;p187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904" name="Google Shape;1904;p187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905" name="Google Shape;1905;p187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906" name="Google Shape;1906;p187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907" name="Google Shape;1907;p187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H2012, oppgave 1f)</a:t>
            </a:r>
            <a:endParaRPr/>
          </a:p>
        </p:txBody>
      </p:sp>
      <p:pic>
        <p:nvPicPr>
          <p:cNvPr id="1913" name="Google Shape;191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792750"/>
            <a:ext cx="8575350" cy="1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Grådig programmering</a:t>
            </a:r>
            <a:endParaRPr/>
          </a:p>
        </p:txBody>
      </p:sp>
      <p:sp>
        <p:nvSpPr>
          <p:cNvPr id="1919" name="Google Shape;1919;p1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:3</a:t>
            </a:r>
            <a:endParaRPr sz="18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Grådig programmering</a:t>
            </a:r>
            <a:endParaRPr/>
          </a:p>
        </p:txBody>
      </p:sp>
      <p:sp>
        <p:nvSpPr>
          <p:cNvPr id="1925" name="Google Shape;1925;p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 til grådighet: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 substruktur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“Det lokalt beste valget vil være det globalt beste valget”</a:t>
            </a:r>
            <a:endParaRPr/>
          </a:p>
        </p:txBody>
      </p:sp>
      <p:pic>
        <p:nvPicPr>
          <p:cNvPr id="1926" name="Google Shape;192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597" y="2523475"/>
            <a:ext cx="4931400" cy="2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Grådig vs dynamisk programmering</a:t>
            </a:r>
            <a:endParaRPr/>
          </a:p>
        </p:txBody>
      </p:sp>
      <p:sp>
        <p:nvSpPr>
          <p:cNvPr id="1932" name="Google Shape;1932;p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0-1 knapsack problem: Dynamisk programmering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Fractional knapsack: Grådig programmering</a:t>
            </a:r>
            <a:endParaRPr/>
          </a:p>
        </p:txBody>
      </p:sp>
      <p:pic>
        <p:nvPicPr>
          <p:cNvPr id="1933" name="Google Shape;193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50" y="2649337"/>
            <a:ext cx="1658225" cy="1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91"/>
          <p:cNvPicPr preferRelativeResize="0"/>
          <p:nvPr/>
        </p:nvPicPr>
        <p:blipFill rotWithShape="1">
          <a:blip r:embed="rId4">
            <a:alphaModFix/>
          </a:blip>
          <a:srcRect b="10942" l="11671" r="6482" t="12217"/>
          <a:stretch/>
        </p:blipFill>
        <p:spPr>
          <a:xfrm>
            <a:off x="2728725" y="2198175"/>
            <a:ext cx="1411375" cy="132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91"/>
          <p:cNvPicPr preferRelativeResize="0"/>
          <p:nvPr/>
        </p:nvPicPr>
        <p:blipFill rotWithShape="1">
          <a:blip r:embed="rId5">
            <a:alphaModFix/>
          </a:blip>
          <a:srcRect b="14998" l="12932" r="10544" t="18578"/>
          <a:stretch/>
        </p:blipFill>
        <p:spPr>
          <a:xfrm>
            <a:off x="3581950" y="3395150"/>
            <a:ext cx="1352274" cy="11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191"/>
          <p:cNvSpPr txBox="1"/>
          <p:nvPr>
            <p:ph type="title"/>
          </p:nvPr>
        </p:nvSpPr>
        <p:spPr>
          <a:xfrm>
            <a:off x="2315625" y="3141538"/>
            <a:ext cx="4131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1937" name="Google Shape;1937;p191"/>
          <p:cNvSpPr txBox="1"/>
          <p:nvPr>
            <p:ph type="title"/>
          </p:nvPr>
        </p:nvSpPr>
        <p:spPr>
          <a:xfrm>
            <a:off x="5156500" y="3141525"/>
            <a:ext cx="4131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pic>
        <p:nvPicPr>
          <p:cNvPr id="1938" name="Google Shape;1938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200" y="2515887"/>
            <a:ext cx="1925126" cy="192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Huffman codes</a:t>
            </a:r>
            <a:endParaRPr/>
          </a:p>
        </p:txBody>
      </p:sp>
      <p:sp>
        <p:nvSpPr>
          <p:cNvPr id="1944" name="Google Shape;1944;p192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Dekode tekst til så få bits som mulig :)</a:t>
            </a:r>
            <a:endParaRPr/>
          </a:p>
        </p:txBody>
      </p:sp>
      <p:pic>
        <p:nvPicPr>
          <p:cNvPr id="1945" name="Google Shape;19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2085975"/>
            <a:ext cx="61245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Substitusjon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457200" y="1200150"/>
            <a:ext cx="43887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Verifisering av en løsning ved induksjon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2T(n</a:t>
            </a:r>
            <a:r>
              <a:rPr lang="en" sz="2400">
                <a:solidFill>
                  <a:srgbClr val="000000"/>
                </a:solidFill>
              </a:rPr>
              <a:t>/2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+ </a:t>
            </a:r>
            <a:r>
              <a:rPr lang="en" sz="2400">
                <a:solidFill>
                  <a:srgbClr val="000000"/>
                </a:solidFill>
              </a:rPr>
              <a:t>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Gitt en løsning: </a:t>
            </a:r>
            <a:br>
              <a:rPr lang="en" sz="2400">
                <a:solidFill>
                  <a:srgbClr val="666666"/>
                </a:solidFill>
              </a:rPr>
            </a:br>
            <a:r>
              <a:rPr lang="en" sz="2400"/>
              <a:t>T(k) = k * lg(k) + k</a:t>
            </a:r>
            <a:br>
              <a:rPr lang="en" sz="2400"/>
            </a:br>
            <a:r>
              <a:rPr i="1" lang="en">
                <a:solidFill>
                  <a:srgbClr val="666666"/>
                </a:solidFill>
              </a:rPr>
              <a:t>(for k &lt; n)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300" y="1200154"/>
            <a:ext cx="3910800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Flyt</a:t>
            </a:r>
            <a:endParaRPr/>
          </a:p>
        </p:txBody>
      </p:sp>
      <p:sp>
        <p:nvSpPr>
          <p:cNvPr id="1951" name="Google Shape;1951;p1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er flyt-problemet?</a:t>
            </a:r>
            <a:endParaRPr/>
          </a:p>
        </p:txBody>
      </p:sp>
      <p:sp>
        <p:nvSpPr>
          <p:cNvPr id="1957" name="Google Shape;1957;p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Hvor mye kan vi sende fra S til T?</a:t>
            </a:r>
            <a:endParaRPr/>
          </a:p>
        </p:txBody>
      </p:sp>
      <p:pic>
        <p:nvPicPr>
          <p:cNvPr id="1958" name="Google Shape;1958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964" name="Google Shape;1964;p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5" name="Google Shape;1965;p195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6" name="Google Shape;1966;p195"/>
          <p:cNvCxnSpPr>
            <a:stCxn id="1965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95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95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/10</a:t>
            </a:r>
            <a:endParaRPr/>
          </a:p>
        </p:txBody>
      </p:sp>
      <p:sp>
        <p:nvSpPr>
          <p:cNvPr id="1969" name="Google Shape;1969;p195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970" name="Google Shape;1970;p195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976" name="Google Shape;1976;p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96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8" name="Google Shape;1978;p196"/>
          <p:cNvCxnSpPr>
            <a:stCxn id="1977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9" name="Google Shape;1979;p196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96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5/10</a:t>
            </a:r>
            <a:endParaRPr/>
          </a:p>
        </p:txBody>
      </p:sp>
      <p:sp>
        <p:nvSpPr>
          <p:cNvPr id="1981" name="Google Shape;1981;p196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982" name="Google Shape;1982;p196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988" name="Google Shape;1988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97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0" name="Google Shape;1990;p197"/>
          <p:cNvCxnSpPr>
            <a:stCxn id="1989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1" name="Google Shape;1991;p197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97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10/10</a:t>
            </a:r>
            <a:endParaRPr/>
          </a:p>
        </p:txBody>
      </p:sp>
      <p:sp>
        <p:nvSpPr>
          <p:cNvPr id="1993" name="Google Shape;1993;p197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994" name="Google Shape;1994;p197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2000" name="Google Shape;2000;p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98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2" name="Google Shape;2002;p198"/>
          <p:cNvCxnSpPr>
            <a:stCxn id="2001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3" name="Google Shape;2003;p198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98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11/10</a:t>
            </a:r>
            <a:endParaRPr/>
          </a:p>
        </p:txBody>
      </p:sp>
      <p:sp>
        <p:nvSpPr>
          <p:cNvPr id="2005" name="Google Shape;2005;p198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006" name="Google Shape;2006;p198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2007" name="Google Shape;2007;p198"/>
          <p:cNvCxnSpPr/>
          <p:nvPr/>
        </p:nvCxnSpPr>
        <p:spPr>
          <a:xfrm>
            <a:off x="1523425" y="1476225"/>
            <a:ext cx="2708100" cy="24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8" name="Google Shape;2008;p198"/>
          <p:cNvCxnSpPr/>
          <p:nvPr/>
        </p:nvCxnSpPr>
        <p:spPr>
          <a:xfrm flipH="1" rot="10800000">
            <a:off x="1626750" y="1316350"/>
            <a:ext cx="2021700" cy="245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9" name="Google Shape;2009;p198"/>
          <p:cNvSpPr txBox="1"/>
          <p:nvPr/>
        </p:nvSpPr>
        <p:spPr>
          <a:xfrm>
            <a:off x="7014725" y="167375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0" name="Google Shape;201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400" y="941050"/>
            <a:ext cx="3135700" cy="3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Gloser &amp; representasjon av flyt: </a:t>
            </a:r>
            <a:endParaRPr/>
          </a:p>
        </p:txBody>
      </p:sp>
      <p:sp>
        <p:nvSpPr>
          <p:cNvPr id="2016" name="Google Shape;2016;p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Kapasitetsmatrise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Flytmatrise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Residualmatrise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2022" name="Google Shape;2022;p200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[ 0 0 0 ]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23" name="Google Shape;2023;p200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24" name="Google Shape;2024;p200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25" name="Google Shape;2025;p200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026" name="Google Shape;2026;p200"/>
          <p:cNvCxnSpPr>
            <a:stCxn id="2023" idx="6"/>
            <a:endCxn id="2024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7" name="Google Shape;2027;p200"/>
          <p:cNvCxnSpPr>
            <a:endCxn id="2025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28" name="Google Shape;2028;p200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</a:t>
            </a:r>
            <a:endParaRPr/>
          </a:p>
        </p:txBody>
      </p:sp>
      <p:sp>
        <p:nvSpPr>
          <p:cNvPr id="2029" name="Google Shape;2029;p200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2035" name="Google Shape;2035;p201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0 ]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36" name="Google Shape;2036;p201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7" name="Google Shape;2037;p201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38" name="Google Shape;2038;p201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039" name="Google Shape;2039;p201"/>
          <p:cNvCxnSpPr>
            <a:stCxn id="2036" idx="6"/>
            <a:endCxn id="2037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40" name="Google Shape;2040;p201"/>
          <p:cNvCxnSpPr>
            <a:endCxn id="2038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41" name="Google Shape;2041;p201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  <p:sp>
        <p:nvSpPr>
          <p:cNvPr id="2042" name="Google Shape;2042;p201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2048" name="Google Shape;2048;p202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9" name="Google Shape;2049;p202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50" name="Google Shape;2050;p202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51" name="Google Shape;2051;p202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052" name="Google Shape;2052;p202"/>
          <p:cNvCxnSpPr>
            <a:stCxn id="2049" idx="6"/>
            <a:endCxn id="2050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3" name="Google Shape;2053;p202"/>
          <p:cNvCxnSpPr>
            <a:endCxn id="2051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4" name="Google Shape;2054;p202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  <p:sp>
        <p:nvSpPr>
          <p:cNvPr id="2055" name="Google Shape;2055;p202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Rekursjonstre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 ser på rekursjonstreet til: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2061" name="Google Shape;2061;p203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[ 0 0 0 ]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62" name="Google Shape;2062;p203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203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203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5" name="Google Shape;2065;p203"/>
          <p:cNvCxnSpPr>
            <a:stCxn id="2062" idx="6"/>
            <a:endCxn id="2063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6" name="Google Shape;2066;p203"/>
          <p:cNvCxnSpPr>
            <a:endCxn id="2064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67" name="Google Shape;2067;p203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2068" name="Google Shape;2068;p203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2074" name="Google Shape;2074;p204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[ 0 0 0 ]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75" name="Google Shape;2075;p204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204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204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8" name="Google Shape;2078;p204"/>
          <p:cNvCxnSpPr>
            <a:stCxn id="2075" idx="6"/>
            <a:endCxn id="2076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9" name="Google Shape;2079;p204"/>
          <p:cNvCxnSpPr>
            <a:endCxn id="2077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0" name="Google Shape;2080;p204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2081" name="Google Shape;2081;p204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2087" name="Google Shape;2087;p205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8" name="Google Shape;2088;p205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205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205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1" name="Google Shape;2091;p205"/>
          <p:cNvCxnSpPr>
            <a:stCxn id="2088" idx="6"/>
            <a:endCxn id="2089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92" name="Google Shape;2092;p205"/>
          <p:cNvCxnSpPr>
            <a:endCxn id="2090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3" name="Google Shape;2093;p205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2094" name="Google Shape;2094;p205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2100" name="Google Shape;2100;p206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01" name="Google Shape;2101;p206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06"/>
          <p:cNvSpPr/>
          <p:nvPr/>
        </p:nvSpPr>
        <p:spPr>
          <a:xfrm>
            <a:off x="5202725" y="2014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06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4" name="Google Shape;2104;p206"/>
          <p:cNvCxnSpPr>
            <a:stCxn id="2101" idx="6"/>
            <a:endCxn id="2102" idx="2"/>
          </p:cNvCxnSpPr>
          <p:nvPr/>
        </p:nvCxnSpPr>
        <p:spPr>
          <a:xfrm>
            <a:off x="3735675" y="2265700"/>
            <a:ext cx="14670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5" name="Google Shape;2105;p206"/>
          <p:cNvCxnSpPr>
            <a:endCxn id="2103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06" name="Google Shape;2106;p206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2107" name="Google Shape;2107;p206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2108" name="Google Shape;2108;p206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09" name="Google Shape;2109;p206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0" name="Google Shape;2110;p206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2116" name="Google Shape;2116;p207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[ 1 0 0 ]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17" name="Google Shape;2117;p207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207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207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0" name="Google Shape;2120;p207"/>
          <p:cNvCxnSpPr>
            <a:stCxn id="2117" idx="6"/>
            <a:endCxn id="2118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1" name="Google Shape;2121;p207"/>
          <p:cNvCxnSpPr>
            <a:endCxn id="2119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2" name="Google Shape;2122;p207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2123" name="Google Shape;2123;p207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2124" name="Google Shape;2124;p207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25" name="Google Shape;2125;p207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26" name="Google Shape;2126;p207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2132" name="Google Shape;2132;p208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[ 1 0 1 ]             </a:t>
            </a:r>
            <a:br>
              <a:rPr lang="en"/>
            </a:br>
            <a:r>
              <a:rPr lang="en"/>
              <a:t>3 [ 0 1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33" name="Google Shape;2133;p208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208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208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6" name="Google Shape;2136;p208"/>
          <p:cNvCxnSpPr>
            <a:stCxn id="2133" idx="6"/>
            <a:endCxn id="2134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7" name="Google Shape;2137;p208"/>
          <p:cNvCxnSpPr>
            <a:endCxn id="2135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8" name="Google Shape;2138;p208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2139" name="Google Shape;2139;p208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2145" name="Google Shape;2145;p209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[ 2 0 1 ]             </a:t>
            </a:r>
            <a:br>
              <a:rPr lang="en"/>
            </a:br>
            <a:r>
              <a:rPr lang="en"/>
              <a:t>3 [ 0 1 0 ]</a:t>
            </a:r>
            <a:br>
              <a:rPr lang="en"/>
            </a:br>
            <a:br>
              <a:rPr lang="en"/>
            </a:br>
            <a:r>
              <a:rPr lang="en"/>
              <a:t>Fra u til v = C(u,v) - F(u,v)</a:t>
            </a:r>
            <a:br>
              <a:rPr lang="en"/>
            </a:br>
            <a:r>
              <a:rPr lang="en"/>
              <a:t>Fra v til u = F(u,v)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46" name="Google Shape;2146;p209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209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209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9" name="Google Shape;2149;p209"/>
          <p:cNvCxnSpPr>
            <a:stCxn id="2146" idx="6"/>
            <a:endCxn id="2147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0" name="Google Shape;2150;p209"/>
          <p:cNvCxnSpPr>
            <a:endCxn id="2148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51" name="Google Shape;2151;p209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2152" name="Google Shape;2152;p209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2158" name="Google Shape;2158;p210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[ 2 0 0 ]             </a:t>
            </a:r>
            <a:br>
              <a:rPr lang="en"/>
            </a:br>
            <a:r>
              <a:rPr lang="en"/>
              <a:t>3 [ 0 2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59" name="Google Shape;2159;p210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210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210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2" name="Google Shape;2162;p210"/>
          <p:cNvCxnSpPr>
            <a:stCxn id="2159" idx="6"/>
            <a:endCxn id="2160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3" name="Google Shape;2163;p210"/>
          <p:cNvCxnSpPr>
            <a:endCxn id="2161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4" name="Google Shape;2164;p210"/>
          <p:cNvSpPr txBox="1"/>
          <p:nvPr/>
        </p:nvSpPr>
        <p:spPr>
          <a:xfrm>
            <a:off x="4247938" y="1881775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2165" name="Google Shape;2165;p210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2166" name="Google Shape;2166;p210"/>
          <p:cNvSpPr/>
          <p:nvPr/>
        </p:nvSpPr>
        <p:spPr>
          <a:xfrm>
            <a:off x="3845875" y="3215875"/>
            <a:ext cx="669000" cy="63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7" name="Google Shape;2167;p210"/>
          <p:cNvCxnSpPr>
            <a:stCxn id="2166" idx="7"/>
            <a:endCxn id="2160" idx="3"/>
          </p:cNvCxnSpPr>
          <p:nvPr/>
        </p:nvCxnSpPr>
        <p:spPr>
          <a:xfrm flipH="1" rot="10800000">
            <a:off x="4416902" y="2496198"/>
            <a:ext cx="879900" cy="8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8" name="Google Shape;2168;p210"/>
          <p:cNvSpPr txBox="1"/>
          <p:nvPr/>
        </p:nvSpPr>
        <p:spPr>
          <a:xfrm>
            <a:off x="4033925" y="3422725"/>
            <a:ext cx="272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169" name="Google Shape;2169;p210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70" name="Google Shape;2170;p210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71" name="Google Shape;2171;p210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72" name="Google Shape;2172;p210"/>
          <p:cNvSpPr txBox="1"/>
          <p:nvPr/>
        </p:nvSpPr>
        <p:spPr>
          <a:xfrm>
            <a:off x="4334825" y="2679875"/>
            <a:ext cx="453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fulkerson</a:t>
            </a:r>
            <a:endParaRPr/>
          </a:p>
        </p:txBody>
      </p:sp>
      <p:sp>
        <p:nvSpPr>
          <p:cNvPr id="2178" name="Google Shape;2178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Så lenge vi finner en sti som kan øke flyten: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Endre flyten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Sti: s =&gt; 1 =&gt; 3 =&gt; T</a:t>
            </a:r>
            <a:endParaRPr/>
          </a:p>
        </p:txBody>
      </p:sp>
      <p:sp>
        <p:nvSpPr>
          <p:cNvPr id="2184" name="Google Shape;2184;p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5" name="Google Shape;218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212"/>
          <p:cNvSpPr txBox="1"/>
          <p:nvPr/>
        </p:nvSpPr>
        <p:spPr>
          <a:xfrm>
            <a:off x="2564775" y="2216300"/>
            <a:ext cx="432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7" name="Google Shape;2187;p212"/>
          <p:cNvSpPr txBox="1"/>
          <p:nvPr/>
        </p:nvSpPr>
        <p:spPr>
          <a:xfrm>
            <a:off x="4167773" y="1895700"/>
            <a:ext cx="237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8" name="Google Shape;2188;p212"/>
          <p:cNvSpPr txBox="1"/>
          <p:nvPr/>
        </p:nvSpPr>
        <p:spPr>
          <a:xfrm>
            <a:off x="5687125" y="2188425"/>
            <a:ext cx="432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Program for dagen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572000" y="165450"/>
            <a:ext cx="3999900" cy="48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Nicklas</a:t>
            </a:r>
            <a:b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10:15 - 11:00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Asymptotisk notasjon &amp; Rekurrenser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11:15 - 12:00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Sortering &amp; 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Datastrukturer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Øystein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12:15 - 13:00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Traversering &amp; Minimale Spenntrær</a:t>
            </a:r>
            <a:b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13:15 - 14:00</a:t>
            </a:r>
            <a:b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Korteste vei &amp; DP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Theodor</a:t>
            </a: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14:15 - 15:00 </a:t>
            </a: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Grådighet &amp; maks flyt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15:15 - 16:00</a:t>
            </a: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Maks flyt fortsettelse &amp; NP-kompletthet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4336350"/>
            <a:ext cx="3086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Slides og snacks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 sz="18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/>
        </p:nvSpPr>
        <p:spPr>
          <a:xfrm>
            <a:off x="1424150" y="184375"/>
            <a:ext cx="3662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T(n) = 3T(n/4) + cn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p33"/>
          <p:cNvGrpSpPr/>
          <p:nvPr/>
        </p:nvGrpSpPr>
        <p:grpSpPr>
          <a:xfrm>
            <a:off x="536651" y="149975"/>
            <a:ext cx="8070699" cy="4843551"/>
            <a:chOff x="536651" y="149975"/>
            <a:chExt cx="8070699" cy="4843551"/>
          </a:xfrm>
        </p:grpSpPr>
        <p:grpSp>
          <p:nvGrpSpPr>
            <p:cNvPr id="218" name="Google Shape;218;p33"/>
            <p:cNvGrpSpPr/>
            <p:nvPr/>
          </p:nvGrpSpPr>
          <p:grpSpPr>
            <a:xfrm>
              <a:off x="536651" y="149975"/>
              <a:ext cx="8070699" cy="4843551"/>
              <a:chOff x="536651" y="149975"/>
              <a:chExt cx="8070699" cy="4843551"/>
            </a:xfrm>
          </p:grpSpPr>
          <p:pic>
            <p:nvPicPr>
              <p:cNvPr id="219" name="Google Shape;219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6651" y="149975"/>
                <a:ext cx="8070699" cy="4843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33"/>
              <p:cNvSpPr/>
              <p:nvPr/>
            </p:nvSpPr>
            <p:spPr>
              <a:xfrm>
                <a:off x="3801875" y="4617625"/>
                <a:ext cx="738000" cy="373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1" name="Google Shape;22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01413" y="4723074"/>
              <a:ext cx="154500" cy="20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33"/>
          <p:cNvSpPr txBox="1"/>
          <p:nvPr/>
        </p:nvSpPr>
        <p:spPr>
          <a:xfrm>
            <a:off x="0" y="4531800"/>
            <a:ext cx="3093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160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 i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Sti: s =&gt; 1 =&gt; 4 =&gt; 3 =&gt; T</a:t>
            </a:r>
            <a:endParaRPr/>
          </a:p>
        </p:txBody>
      </p:sp>
      <p:sp>
        <p:nvSpPr>
          <p:cNvPr id="2194" name="Google Shape;2194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5" name="Google Shape;2195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213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213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8" name="Google Shape;2198;p213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9" name="Google Shape;2199;p213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0" name="Google Shape;2200;p213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1" name="Google Shape;2201;p213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Sti: s =&gt; 2 =&gt; 4 =&gt; T</a:t>
            </a:r>
            <a:endParaRPr/>
          </a:p>
        </p:txBody>
      </p:sp>
      <p:sp>
        <p:nvSpPr>
          <p:cNvPr id="2207" name="Google Shape;2207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8" name="Google Shape;220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214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214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1" name="Google Shape;2211;p214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2" name="Google Shape;2212;p214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3" name="Google Shape;2213;p214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4" name="Google Shape;2214;p214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5" name="Google Shape;2215;p214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6" name="Google Shape;2216;p214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7" name="Google Shape;2217;p214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215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 fler stier: maks flyt = 19</a:t>
            </a:r>
            <a:endParaRPr/>
          </a:p>
        </p:txBody>
      </p:sp>
      <p:sp>
        <p:nvSpPr>
          <p:cNvPr id="2223" name="Google Shape;2223;p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4" name="Google Shape;222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215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215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7" name="Google Shape;2227;p215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8" name="Google Shape;2228;p215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9" name="Google Shape;2229;p215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0" name="Google Shape;2230;p215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1" name="Google Shape;2231;p215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2" name="Google Shape;2232;p215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3" name="Google Shape;2233;p215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216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Minimalt kutt =  maks flyt</a:t>
            </a:r>
            <a:endParaRPr/>
          </a:p>
        </p:txBody>
      </p:sp>
      <p:sp>
        <p:nvSpPr>
          <p:cNvPr id="2239" name="Google Shape;2239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Minimalt kutt er delmengdene s = {}, t = {} slik at flyt-kapasiteten fra nodene i S til T minimal.</a:t>
            </a:r>
            <a:endParaRPr/>
          </a:p>
        </p:txBody>
      </p:sp>
      <p:pic>
        <p:nvPicPr>
          <p:cNvPr id="2240" name="Google Shape;224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216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216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3" name="Google Shape;2243;p216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4" name="Google Shape;2244;p216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5" name="Google Shape;2245;p216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6" name="Google Shape;2246;p216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7" name="Google Shape;2247;p216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8" name="Google Shape;2248;p216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9" name="Google Shape;2249;p216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17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Minimalt kutt =  maks flyt</a:t>
            </a:r>
            <a:endParaRPr/>
          </a:p>
        </p:txBody>
      </p:sp>
      <p:sp>
        <p:nvSpPr>
          <p:cNvPr id="2255" name="Google Shape;2255;p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Minimalt kutt er delmengdene s = {}, t = {} slik at flyt-kapasiteten fra nodene i S til T minimal.</a:t>
            </a:r>
            <a:endParaRPr/>
          </a:p>
        </p:txBody>
      </p:sp>
      <p:pic>
        <p:nvPicPr>
          <p:cNvPr id="2256" name="Google Shape;225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217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217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59" name="Google Shape;2259;p217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0" name="Google Shape;2260;p217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1" name="Google Shape;2261;p217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2" name="Google Shape;2262;p217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3" name="Google Shape;2263;p217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4" name="Google Shape;2264;p217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5" name="Google Shape;2265;p217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266" name="Google Shape;2266;p217"/>
          <p:cNvCxnSpPr/>
          <p:nvPr/>
        </p:nvCxnSpPr>
        <p:spPr>
          <a:xfrm>
            <a:off x="2746000" y="1881775"/>
            <a:ext cx="2676300" cy="29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7" name="Google Shape;2267;p217"/>
          <p:cNvSpPr txBox="1"/>
          <p:nvPr/>
        </p:nvSpPr>
        <p:spPr>
          <a:xfrm>
            <a:off x="794525" y="2704175"/>
            <a:ext cx="10314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{S, 2}</a:t>
            </a:r>
            <a:endParaRPr/>
          </a:p>
        </p:txBody>
      </p:sp>
      <p:sp>
        <p:nvSpPr>
          <p:cNvPr id="2268" name="Google Shape;2268;p217"/>
          <p:cNvSpPr txBox="1"/>
          <p:nvPr/>
        </p:nvSpPr>
        <p:spPr>
          <a:xfrm>
            <a:off x="6607100" y="1839950"/>
            <a:ext cx="17283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{1, 3, 4, T}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H2011, oppgave 2d</a:t>
            </a:r>
            <a:endParaRPr/>
          </a:p>
        </p:txBody>
      </p:sp>
      <p:pic>
        <p:nvPicPr>
          <p:cNvPr id="2274" name="Google Shape;227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175" y="914125"/>
            <a:ext cx="5783648" cy="41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6a</a:t>
            </a:r>
            <a:endParaRPr/>
          </a:p>
        </p:txBody>
      </p:sp>
      <p:pic>
        <p:nvPicPr>
          <p:cNvPr id="2280" name="Google Shape;2280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5" y="1536275"/>
            <a:ext cx="8433149" cy="20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2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H2010, oppgave 6a</a:t>
            </a:r>
            <a:endParaRPr/>
          </a:p>
        </p:txBody>
      </p:sp>
      <p:sp>
        <p:nvSpPr>
          <p:cNvPr id="2286" name="Google Shape;2286;p220"/>
          <p:cNvSpPr/>
          <p:nvPr/>
        </p:nvSpPr>
        <p:spPr>
          <a:xfrm>
            <a:off x="1922650" y="2937628"/>
            <a:ext cx="473700" cy="47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287" name="Google Shape;2287;p220"/>
          <p:cNvSpPr/>
          <p:nvPr/>
        </p:nvSpPr>
        <p:spPr>
          <a:xfrm>
            <a:off x="6747635" y="2948321"/>
            <a:ext cx="473700" cy="470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288" name="Google Shape;2288;p220"/>
          <p:cNvSpPr/>
          <p:nvPr/>
        </p:nvSpPr>
        <p:spPr>
          <a:xfrm>
            <a:off x="3423266" y="1924772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20"/>
          <p:cNvSpPr/>
          <p:nvPr/>
        </p:nvSpPr>
        <p:spPr>
          <a:xfrm>
            <a:off x="3423266" y="2937628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20"/>
          <p:cNvSpPr/>
          <p:nvPr/>
        </p:nvSpPr>
        <p:spPr>
          <a:xfrm>
            <a:off x="3423266" y="3950484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20"/>
          <p:cNvSpPr/>
          <p:nvPr/>
        </p:nvSpPr>
        <p:spPr>
          <a:xfrm>
            <a:off x="5218276" y="1453975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20"/>
          <p:cNvSpPr/>
          <p:nvPr/>
        </p:nvSpPr>
        <p:spPr>
          <a:xfrm>
            <a:off x="5218276" y="2217189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20"/>
          <p:cNvSpPr/>
          <p:nvPr/>
        </p:nvSpPr>
        <p:spPr>
          <a:xfrm>
            <a:off x="5218276" y="2959004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20"/>
          <p:cNvSpPr/>
          <p:nvPr/>
        </p:nvSpPr>
        <p:spPr>
          <a:xfrm>
            <a:off x="5218276" y="3700842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220"/>
          <p:cNvSpPr/>
          <p:nvPr/>
        </p:nvSpPr>
        <p:spPr>
          <a:xfrm>
            <a:off x="5218276" y="4442668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6" name="Google Shape;2296;p220"/>
          <p:cNvCxnSpPr>
            <a:stCxn id="2286" idx="7"/>
            <a:endCxn id="2288" idx="2"/>
          </p:cNvCxnSpPr>
          <p:nvPr/>
        </p:nvCxnSpPr>
        <p:spPr>
          <a:xfrm flipH="1" rot="10800000">
            <a:off x="2326978" y="2160260"/>
            <a:ext cx="1096200" cy="84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220"/>
          <p:cNvCxnSpPr>
            <a:stCxn id="2286" idx="6"/>
            <a:endCxn id="2289" idx="2"/>
          </p:cNvCxnSpPr>
          <p:nvPr/>
        </p:nvCxnSpPr>
        <p:spPr>
          <a:xfrm>
            <a:off x="2396350" y="3172978"/>
            <a:ext cx="102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8" name="Google Shape;2298;p220"/>
          <p:cNvCxnSpPr>
            <a:stCxn id="2286" idx="5"/>
            <a:endCxn id="2290" idx="2"/>
          </p:cNvCxnSpPr>
          <p:nvPr/>
        </p:nvCxnSpPr>
        <p:spPr>
          <a:xfrm>
            <a:off x="2326978" y="3339395"/>
            <a:ext cx="1096200" cy="84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220"/>
          <p:cNvCxnSpPr>
            <a:stCxn id="2288" idx="7"/>
            <a:endCxn id="2291" idx="2"/>
          </p:cNvCxnSpPr>
          <p:nvPr/>
        </p:nvCxnSpPr>
        <p:spPr>
          <a:xfrm flipH="1" rot="10800000">
            <a:off x="3827595" y="1689204"/>
            <a:ext cx="1390800" cy="3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0" name="Google Shape;2300;p220"/>
          <p:cNvCxnSpPr>
            <a:stCxn id="2288" idx="6"/>
            <a:endCxn id="2294" idx="2"/>
          </p:cNvCxnSpPr>
          <p:nvPr/>
        </p:nvCxnSpPr>
        <p:spPr>
          <a:xfrm>
            <a:off x="3896966" y="2160122"/>
            <a:ext cx="1321200" cy="177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1" name="Google Shape;2301;p220"/>
          <p:cNvCxnSpPr>
            <a:stCxn id="2289" idx="6"/>
            <a:endCxn id="2292" idx="2"/>
          </p:cNvCxnSpPr>
          <p:nvPr/>
        </p:nvCxnSpPr>
        <p:spPr>
          <a:xfrm flipH="1" rot="10800000">
            <a:off x="3896966" y="2452678"/>
            <a:ext cx="1321200" cy="72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220"/>
          <p:cNvCxnSpPr>
            <a:stCxn id="2289" idx="7"/>
            <a:endCxn id="2291" idx="2"/>
          </p:cNvCxnSpPr>
          <p:nvPr/>
        </p:nvCxnSpPr>
        <p:spPr>
          <a:xfrm flipH="1" rot="10800000">
            <a:off x="3827595" y="1689260"/>
            <a:ext cx="1390800" cy="1317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220"/>
          <p:cNvCxnSpPr>
            <a:stCxn id="2289" idx="5"/>
            <a:endCxn id="2295" idx="2"/>
          </p:cNvCxnSpPr>
          <p:nvPr/>
        </p:nvCxnSpPr>
        <p:spPr>
          <a:xfrm>
            <a:off x="3827595" y="3339395"/>
            <a:ext cx="1390800" cy="133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220"/>
          <p:cNvCxnSpPr>
            <a:stCxn id="2290" idx="7"/>
            <a:endCxn id="2293" idx="2"/>
          </p:cNvCxnSpPr>
          <p:nvPr/>
        </p:nvCxnSpPr>
        <p:spPr>
          <a:xfrm flipH="1" rot="10800000">
            <a:off x="3827595" y="3194416"/>
            <a:ext cx="1390800" cy="82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5" name="Google Shape;2305;p220"/>
          <p:cNvCxnSpPr>
            <a:stCxn id="2290" idx="5"/>
            <a:endCxn id="2295" idx="2"/>
          </p:cNvCxnSpPr>
          <p:nvPr/>
        </p:nvCxnSpPr>
        <p:spPr>
          <a:xfrm>
            <a:off x="3827595" y="4352251"/>
            <a:ext cx="1390800" cy="32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6" name="Google Shape;2306;p220"/>
          <p:cNvCxnSpPr>
            <a:stCxn id="2290" idx="6"/>
            <a:endCxn id="2294" idx="2"/>
          </p:cNvCxnSpPr>
          <p:nvPr/>
        </p:nvCxnSpPr>
        <p:spPr>
          <a:xfrm flipH="1" rot="10800000">
            <a:off x="3896966" y="3936234"/>
            <a:ext cx="1321200" cy="24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220"/>
          <p:cNvCxnSpPr>
            <a:stCxn id="2291" idx="6"/>
            <a:endCxn id="2287" idx="0"/>
          </p:cNvCxnSpPr>
          <p:nvPr/>
        </p:nvCxnSpPr>
        <p:spPr>
          <a:xfrm>
            <a:off x="5691976" y="1689325"/>
            <a:ext cx="1292400" cy="125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8" name="Google Shape;2308;p220"/>
          <p:cNvCxnSpPr>
            <a:stCxn id="2292" idx="6"/>
            <a:endCxn id="2287" idx="1"/>
          </p:cNvCxnSpPr>
          <p:nvPr/>
        </p:nvCxnSpPr>
        <p:spPr>
          <a:xfrm>
            <a:off x="5691976" y="2452539"/>
            <a:ext cx="1125000" cy="5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220"/>
          <p:cNvCxnSpPr>
            <a:stCxn id="2293" idx="6"/>
            <a:endCxn id="2287" idx="2"/>
          </p:cNvCxnSpPr>
          <p:nvPr/>
        </p:nvCxnSpPr>
        <p:spPr>
          <a:xfrm flipH="1" rot="10800000">
            <a:off x="5691976" y="3183554"/>
            <a:ext cx="10557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220"/>
          <p:cNvCxnSpPr>
            <a:stCxn id="2294" idx="6"/>
            <a:endCxn id="2287" idx="3"/>
          </p:cNvCxnSpPr>
          <p:nvPr/>
        </p:nvCxnSpPr>
        <p:spPr>
          <a:xfrm flipH="1" rot="10800000">
            <a:off x="5691976" y="3349992"/>
            <a:ext cx="1125000" cy="58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1" name="Google Shape;2311;p220"/>
          <p:cNvCxnSpPr>
            <a:stCxn id="2295" idx="6"/>
            <a:endCxn id="2287" idx="4"/>
          </p:cNvCxnSpPr>
          <p:nvPr/>
        </p:nvCxnSpPr>
        <p:spPr>
          <a:xfrm flipH="1" rot="10800000">
            <a:off x="5691976" y="3418918"/>
            <a:ext cx="1292400" cy="125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2" name="Google Shape;2312;p220"/>
          <p:cNvSpPr txBox="1"/>
          <p:nvPr/>
        </p:nvSpPr>
        <p:spPr>
          <a:xfrm>
            <a:off x="2546125" y="22172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13" name="Google Shape;2313;p220"/>
          <p:cNvSpPr txBox="1"/>
          <p:nvPr/>
        </p:nvSpPr>
        <p:spPr>
          <a:xfrm>
            <a:off x="2752900" y="34259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14" name="Google Shape;2314;p220"/>
          <p:cNvSpPr txBox="1"/>
          <p:nvPr/>
        </p:nvSpPr>
        <p:spPr>
          <a:xfrm>
            <a:off x="2752900" y="2738575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15" name="Google Shape;2315;p220"/>
          <p:cNvSpPr txBox="1"/>
          <p:nvPr/>
        </p:nvSpPr>
        <p:spPr>
          <a:xfrm>
            <a:off x="4213350" y="1472125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16" name="Google Shape;2316;p220"/>
          <p:cNvSpPr txBox="1"/>
          <p:nvPr/>
        </p:nvSpPr>
        <p:spPr>
          <a:xfrm>
            <a:off x="4620450" y="20666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17" name="Google Shape;2317;p220"/>
          <p:cNvSpPr txBox="1"/>
          <p:nvPr/>
        </p:nvSpPr>
        <p:spPr>
          <a:xfrm>
            <a:off x="3954825" y="22353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18" name="Google Shape;2318;p220"/>
          <p:cNvSpPr txBox="1"/>
          <p:nvPr/>
        </p:nvSpPr>
        <p:spPr>
          <a:xfrm>
            <a:off x="4319400" y="42073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19" name="Google Shape;2319;p220"/>
          <p:cNvSpPr txBox="1"/>
          <p:nvPr/>
        </p:nvSpPr>
        <p:spPr>
          <a:xfrm>
            <a:off x="4506800" y="36319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0" name="Google Shape;2320;p220"/>
          <p:cNvSpPr txBox="1"/>
          <p:nvPr/>
        </p:nvSpPr>
        <p:spPr>
          <a:xfrm>
            <a:off x="4254775" y="3185263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1" name="Google Shape;2321;p220"/>
          <p:cNvSpPr txBox="1"/>
          <p:nvPr/>
        </p:nvSpPr>
        <p:spPr>
          <a:xfrm>
            <a:off x="4620450" y="26697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2" name="Google Shape;2322;p220"/>
          <p:cNvSpPr txBox="1"/>
          <p:nvPr/>
        </p:nvSpPr>
        <p:spPr>
          <a:xfrm>
            <a:off x="6289800" y="19062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3" name="Google Shape;2323;p220"/>
          <p:cNvSpPr txBox="1"/>
          <p:nvPr/>
        </p:nvSpPr>
        <p:spPr>
          <a:xfrm>
            <a:off x="5921450" y="22535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4" name="Google Shape;2324;p220"/>
          <p:cNvSpPr txBox="1"/>
          <p:nvPr/>
        </p:nvSpPr>
        <p:spPr>
          <a:xfrm>
            <a:off x="5882700" y="2836213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5" name="Google Shape;2325;p220"/>
          <p:cNvSpPr txBox="1"/>
          <p:nvPr/>
        </p:nvSpPr>
        <p:spPr>
          <a:xfrm>
            <a:off x="5824550" y="33604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6" name="Google Shape;2326;p220"/>
          <p:cNvSpPr txBox="1"/>
          <p:nvPr/>
        </p:nvSpPr>
        <p:spPr>
          <a:xfrm>
            <a:off x="5824550" y="39609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27" name="Google Shape;2327;p220"/>
          <p:cNvSpPr txBox="1"/>
          <p:nvPr/>
        </p:nvSpPr>
        <p:spPr>
          <a:xfrm>
            <a:off x="2971425" y="1306200"/>
            <a:ext cx="1390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Forelesere</a:t>
            </a:r>
            <a:endParaRPr sz="1800"/>
          </a:p>
        </p:txBody>
      </p:sp>
      <p:sp>
        <p:nvSpPr>
          <p:cNvPr id="2328" name="Google Shape;2328;p220"/>
          <p:cNvSpPr txBox="1"/>
          <p:nvPr/>
        </p:nvSpPr>
        <p:spPr>
          <a:xfrm>
            <a:off x="4846600" y="987250"/>
            <a:ext cx="1156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Fag</a:t>
            </a:r>
            <a:endParaRPr sz="18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6b</a:t>
            </a:r>
            <a:endParaRPr/>
          </a:p>
        </p:txBody>
      </p:sp>
      <p:pic>
        <p:nvPicPr>
          <p:cNvPr id="2334" name="Google Shape;233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0" y="1619350"/>
            <a:ext cx="8394401" cy="19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1"/>
          <p:cNvSpPr/>
          <p:nvPr/>
        </p:nvSpPr>
        <p:spPr>
          <a:xfrm>
            <a:off x="7509075" y="3302175"/>
            <a:ext cx="1395900" cy="5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6b</a:t>
            </a:r>
            <a:endParaRPr/>
          </a:p>
        </p:txBody>
      </p:sp>
      <p:sp>
        <p:nvSpPr>
          <p:cNvPr id="2341" name="Google Shape;2341;p222"/>
          <p:cNvSpPr/>
          <p:nvPr/>
        </p:nvSpPr>
        <p:spPr>
          <a:xfrm>
            <a:off x="7509075" y="3302175"/>
            <a:ext cx="1395900" cy="5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222"/>
          <p:cNvSpPr/>
          <p:nvPr/>
        </p:nvSpPr>
        <p:spPr>
          <a:xfrm>
            <a:off x="1823300" y="3031278"/>
            <a:ext cx="432000" cy="4320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343" name="Google Shape;2343;p222"/>
          <p:cNvSpPr/>
          <p:nvPr/>
        </p:nvSpPr>
        <p:spPr>
          <a:xfrm>
            <a:off x="6888703" y="3031278"/>
            <a:ext cx="432000" cy="432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344" name="Google Shape;2344;p222"/>
          <p:cNvSpPr/>
          <p:nvPr/>
        </p:nvSpPr>
        <p:spPr>
          <a:xfrm>
            <a:off x="3034013" y="167332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222"/>
          <p:cNvSpPr/>
          <p:nvPr/>
        </p:nvSpPr>
        <p:spPr>
          <a:xfrm>
            <a:off x="3034013" y="303127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22"/>
          <p:cNvSpPr/>
          <p:nvPr/>
        </p:nvSpPr>
        <p:spPr>
          <a:xfrm>
            <a:off x="3034013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22"/>
          <p:cNvSpPr/>
          <p:nvPr/>
        </p:nvSpPr>
        <p:spPr>
          <a:xfrm>
            <a:off x="4274180" y="1359400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22"/>
          <p:cNvSpPr/>
          <p:nvPr/>
        </p:nvSpPr>
        <p:spPr>
          <a:xfrm>
            <a:off x="4274180" y="1945124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22"/>
          <p:cNvSpPr/>
          <p:nvPr/>
        </p:nvSpPr>
        <p:spPr>
          <a:xfrm>
            <a:off x="4274180" y="2694470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222"/>
          <p:cNvSpPr/>
          <p:nvPr/>
        </p:nvSpPr>
        <p:spPr>
          <a:xfrm>
            <a:off x="4274180" y="334223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222"/>
          <p:cNvSpPr/>
          <p:nvPr/>
        </p:nvSpPr>
        <p:spPr>
          <a:xfrm>
            <a:off x="4274180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222"/>
          <p:cNvSpPr/>
          <p:nvPr/>
        </p:nvSpPr>
        <p:spPr>
          <a:xfrm>
            <a:off x="5514348" y="167332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22"/>
          <p:cNvSpPr/>
          <p:nvPr/>
        </p:nvSpPr>
        <p:spPr>
          <a:xfrm>
            <a:off x="5514348" y="303127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22"/>
          <p:cNvSpPr/>
          <p:nvPr/>
        </p:nvSpPr>
        <p:spPr>
          <a:xfrm>
            <a:off x="5514348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222"/>
          <p:cNvSpPr/>
          <p:nvPr/>
        </p:nvSpPr>
        <p:spPr>
          <a:xfrm>
            <a:off x="5514348" y="2321219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22"/>
          <p:cNvSpPr/>
          <p:nvPr/>
        </p:nvSpPr>
        <p:spPr>
          <a:xfrm>
            <a:off x="5514348" y="3710253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7" name="Google Shape;2357;p222"/>
          <p:cNvCxnSpPr>
            <a:stCxn id="2344" idx="7"/>
            <a:endCxn id="2347" idx="2"/>
          </p:cNvCxnSpPr>
          <p:nvPr/>
        </p:nvCxnSpPr>
        <p:spPr>
          <a:xfrm flipH="1" rot="10800000">
            <a:off x="3402748" y="1575493"/>
            <a:ext cx="871500" cy="16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8" name="Google Shape;2358;p222"/>
          <p:cNvCxnSpPr>
            <a:stCxn id="2344" idx="5"/>
            <a:endCxn id="2348" idx="2"/>
          </p:cNvCxnSpPr>
          <p:nvPr/>
        </p:nvCxnSpPr>
        <p:spPr>
          <a:xfrm>
            <a:off x="3402748" y="2042063"/>
            <a:ext cx="871500" cy="11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9" name="Google Shape;2359;p222"/>
          <p:cNvCxnSpPr>
            <a:stCxn id="2347" idx="6"/>
            <a:endCxn id="2352" idx="2"/>
          </p:cNvCxnSpPr>
          <p:nvPr/>
        </p:nvCxnSpPr>
        <p:spPr>
          <a:xfrm>
            <a:off x="4706180" y="1575400"/>
            <a:ext cx="8082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0" name="Google Shape;2360;p222"/>
          <p:cNvCxnSpPr>
            <a:stCxn id="2347" idx="5"/>
            <a:endCxn id="2355" idx="2"/>
          </p:cNvCxnSpPr>
          <p:nvPr/>
        </p:nvCxnSpPr>
        <p:spPr>
          <a:xfrm>
            <a:off x="4642916" y="1728135"/>
            <a:ext cx="871500" cy="80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1" name="Google Shape;2361;p222"/>
          <p:cNvCxnSpPr>
            <a:stCxn id="2348" idx="5"/>
            <a:endCxn id="2353" idx="2"/>
          </p:cNvCxnSpPr>
          <p:nvPr/>
        </p:nvCxnSpPr>
        <p:spPr>
          <a:xfrm>
            <a:off x="4642916" y="2313859"/>
            <a:ext cx="871500" cy="93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2" name="Google Shape;2362;p222"/>
          <p:cNvCxnSpPr>
            <a:stCxn id="2342" idx="7"/>
            <a:endCxn id="2344" idx="3"/>
          </p:cNvCxnSpPr>
          <p:nvPr/>
        </p:nvCxnSpPr>
        <p:spPr>
          <a:xfrm flipH="1" rot="10800000">
            <a:off x="2192035" y="2042143"/>
            <a:ext cx="9051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3" name="Google Shape;2363;p222"/>
          <p:cNvCxnSpPr>
            <a:stCxn id="2342" idx="6"/>
            <a:endCxn id="2345" idx="2"/>
          </p:cNvCxnSpPr>
          <p:nvPr/>
        </p:nvCxnSpPr>
        <p:spPr>
          <a:xfrm>
            <a:off x="2255300" y="3247278"/>
            <a:ext cx="778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4" name="Google Shape;2364;p222"/>
          <p:cNvCxnSpPr>
            <a:stCxn id="2342" idx="5"/>
            <a:endCxn id="2346" idx="1"/>
          </p:cNvCxnSpPr>
          <p:nvPr/>
        </p:nvCxnSpPr>
        <p:spPr>
          <a:xfrm>
            <a:off x="2192035" y="3400013"/>
            <a:ext cx="9051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5" name="Google Shape;2365;p222"/>
          <p:cNvCxnSpPr>
            <a:stCxn id="2345" idx="7"/>
            <a:endCxn id="2349" idx="2"/>
          </p:cNvCxnSpPr>
          <p:nvPr/>
        </p:nvCxnSpPr>
        <p:spPr>
          <a:xfrm flipH="1" rot="10800000">
            <a:off x="3402748" y="2910343"/>
            <a:ext cx="871500" cy="18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6" name="Google Shape;2366;p222"/>
          <p:cNvCxnSpPr>
            <a:stCxn id="2345" idx="5"/>
            <a:endCxn id="2350" idx="2"/>
          </p:cNvCxnSpPr>
          <p:nvPr/>
        </p:nvCxnSpPr>
        <p:spPr>
          <a:xfrm>
            <a:off x="3402748" y="3400013"/>
            <a:ext cx="871500" cy="15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7" name="Google Shape;2367;p222"/>
          <p:cNvCxnSpPr>
            <a:stCxn id="2349" idx="6"/>
            <a:endCxn id="2355" idx="2"/>
          </p:cNvCxnSpPr>
          <p:nvPr/>
        </p:nvCxnSpPr>
        <p:spPr>
          <a:xfrm flipH="1" rot="10800000">
            <a:off x="4706180" y="2537270"/>
            <a:ext cx="808200" cy="37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8" name="Google Shape;2368;p222"/>
          <p:cNvCxnSpPr>
            <a:stCxn id="2349" idx="5"/>
            <a:endCxn id="2356" idx="2"/>
          </p:cNvCxnSpPr>
          <p:nvPr/>
        </p:nvCxnSpPr>
        <p:spPr>
          <a:xfrm>
            <a:off x="4642916" y="3063205"/>
            <a:ext cx="871500" cy="86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9" name="Google Shape;2369;p222"/>
          <p:cNvCxnSpPr>
            <a:stCxn id="2350" idx="5"/>
            <a:endCxn id="2354" idx="2"/>
          </p:cNvCxnSpPr>
          <p:nvPr/>
        </p:nvCxnSpPr>
        <p:spPr>
          <a:xfrm>
            <a:off x="4642916" y="3710973"/>
            <a:ext cx="871500" cy="89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0" name="Google Shape;2370;p222"/>
          <p:cNvCxnSpPr>
            <a:stCxn id="2350" idx="6"/>
            <a:endCxn id="2353" idx="2"/>
          </p:cNvCxnSpPr>
          <p:nvPr/>
        </p:nvCxnSpPr>
        <p:spPr>
          <a:xfrm flipH="1" rot="10800000">
            <a:off x="4706180" y="3247138"/>
            <a:ext cx="808200" cy="3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1" name="Google Shape;2371;p222"/>
          <p:cNvCxnSpPr>
            <a:stCxn id="2346" idx="6"/>
            <a:endCxn id="2351" idx="2"/>
          </p:cNvCxnSpPr>
          <p:nvPr/>
        </p:nvCxnSpPr>
        <p:spPr>
          <a:xfrm>
            <a:off x="3466013" y="4605227"/>
            <a:ext cx="8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2" name="Google Shape;2372;p222"/>
          <p:cNvCxnSpPr>
            <a:stCxn id="2351" idx="7"/>
            <a:endCxn id="2353" idx="3"/>
          </p:cNvCxnSpPr>
          <p:nvPr/>
        </p:nvCxnSpPr>
        <p:spPr>
          <a:xfrm flipH="1" rot="10800000">
            <a:off x="4642916" y="3400092"/>
            <a:ext cx="9348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222"/>
          <p:cNvCxnSpPr>
            <a:stCxn id="2351" idx="6"/>
            <a:endCxn id="2354" idx="2"/>
          </p:cNvCxnSpPr>
          <p:nvPr/>
        </p:nvCxnSpPr>
        <p:spPr>
          <a:xfrm>
            <a:off x="4706180" y="4605227"/>
            <a:ext cx="8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222"/>
          <p:cNvCxnSpPr>
            <a:stCxn id="2343" idx="0"/>
            <a:endCxn id="2352" idx="5"/>
          </p:cNvCxnSpPr>
          <p:nvPr/>
        </p:nvCxnSpPr>
        <p:spPr>
          <a:xfrm rot="10800000">
            <a:off x="5883103" y="2042178"/>
            <a:ext cx="12216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222"/>
          <p:cNvCxnSpPr>
            <a:stCxn id="2343" idx="1"/>
            <a:endCxn id="2355" idx="6"/>
          </p:cNvCxnSpPr>
          <p:nvPr/>
        </p:nvCxnSpPr>
        <p:spPr>
          <a:xfrm rot="10800000">
            <a:off x="5946368" y="2537143"/>
            <a:ext cx="1005600" cy="55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6" name="Google Shape;2376;p222"/>
          <p:cNvCxnSpPr>
            <a:stCxn id="2343" idx="2"/>
            <a:endCxn id="2353" idx="6"/>
          </p:cNvCxnSpPr>
          <p:nvPr/>
        </p:nvCxnSpPr>
        <p:spPr>
          <a:xfrm rot="10800000">
            <a:off x="5946403" y="3247278"/>
            <a:ext cx="94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222"/>
          <p:cNvCxnSpPr>
            <a:stCxn id="2343" idx="3"/>
            <a:endCxn id="2356" idx="6"/>
          </p:cNvCxnSpPr>
          <p:nvPr/>
        </p:nvCxnSpPr>
        <p:spPr>
          <a:xfrm flipH="1">
            <a:off x="5946368" y="3400013"/>
            <a:ext cx="1005600" cy="5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8" name="Google Shape;2378;p222"/>
          <p:cNvCxnSpPr>
            <a:stCxn id="2343" idx="4"/>
            <a:endCxn id="2354" idx="6"/>
          </p:cNvCxnSpPr>
          <p:nvPr/>
        </p:nvCxnSpPr>
        <p:spPr>
          <a:xfrm flipH="1">
            <a:off x="5946403" y="3463278"/>
            <a:ext cx="1158300" cy="114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9" name="Google Shape;2379;p222"/>
          <p:cNvSpPr txBox="1"/>
          <p:nvPr/>
        </p:nvSpPr>
        <p:spPr>
          <a:xfrm>
            <a:off x="2157225" y="38170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80" name="Google Shape;2380;p222"/>
          <p:cNvSpPr txBox="1"/>
          <p:nvPr/>
        </p:nvSpPr>
        <p:spPr>
          <a:xfrm>
            <a:off x="2486800" y="281297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1" name="Google Shape;2381;p222"/>
          <p:cNvSpPr txBox="1"/>
          <p:nvPr/>
        </p:nvSpPr>
        <p:spPr>
          <a:xfrm>
            <a:off x="2255175" y="216105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2" name="Google Shape;2382;p222"/>
          <p:cNvSpPr txBox="1"/>
          <p:nvPr/>
        </p:nvSpPr>
        <p:spPr>
          <a:xfrm>
            <a:off x="3554075" y="129362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3" name="Google Shape;2383;p222"/>
          <p:cNvSpPr txBox="1"/>
          <p:nvPr/>
        </p:nvSpPr>
        <p:spPr>
          <a:xfrm>
            <a:off x="3722100" y="17914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4" name="Google Shape;2384;p222"/>
          <p:cNvSpPr txBox="1"/>
          <p:nvPr/>
        </p:nvSpPr>
        <p:spPr>
          <a:xfrm>
            <a:off x="3564800" y="261707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5" name="Google Shape;2385;p222"/>
          <p:cNvSpPr txBox="1"/>
          <p:nvPr/>
        </p:nvSpPr>
        <p:spPr>
          <a:xfrm>
            <a:off x="3624550" y="316591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6" name="Google Shape;2386;p222"/>
          <p:cNvSpPr txBox="1"/>
          <p:nvPr/>
        </p:nvSpPr>
        <p:spPr>
          <a:xfrm>
            <a:off x="3593000" y="42685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7" name="Google Shape;2387;p222"/>
          <p:cNvSpPr txBox="1"/>
          <p:nvPr/>
        </p:nvSpPr>
        <p:spPr>
          <a:xfrm>
            <a:off x="4969300" y="13582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8" name="Google Shape;2388;p222"/>
          <p:cNvSpPr txBox="1"/>
          <p:nvPr/>
        </p:nvSpPr>
        <p:spPr>
          <a:xfrm>
            <a:off x="6279950" y="20460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9" name="Google Shape;2389;p222"/>
          <p:cNvSpPr txBox="1"/>
          <p:nvPr/>
        </p:nvSpPr>
        <p:spPr>
          <a:xfrm>
            <a:off x="6002450" y="24079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0" name="Google Shape;2390;p222"/>
          <p:cNvSpPr txBox="1"/>
          <p:nvPr/>
        </p:nvSpPr>
        <p:spPr>
          <a:xfrm>
            <a:off x="6041750" y="290391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1" name="Google Shape;2391;p222"/>
          <p:cNvSpPr txBox="1"/>
          <p:nvPr/>
        </p:nvSpPr>
        <p:spPr>
          <a:xfrm>
            <a:off x="6041750" y="33998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2" name="Google Shape;2392;p222"/>
          <p:cNvSpPr txBox="1"/>
          <p:nvPr/>
        </p:nvSpPr>
        <p:spPr>
          <a:xfrm>
            <a:off x="6041750" y="38958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3" name="Google Shape;2393;p222"/>
          <p:cNvSpPr txBox="1"/>
          <p:nvPr/>
        </p:nvSpPr>
        <p:spPr>
          <a:xfrm>
            <a:off x="4969300" y="18460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4" name="Google Shape;2394;p222"/>
          <p:cNvSpPr txBox="1"/>
          <p:nvPr/>
        </p:nvSpPr>
        <p:spPr>
          <a:xfrm>
            <a:off x="4689650" y="22589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5" name="Google Shape;2395;p222"/>
          <p:cNvSpPr txBox="1"/>
          <p:nvPr/>
        </p:nvSpPr>
        <p:spPr>
          <a:xfrm>
            <a:off x="4864713" y="23791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6" name="Google Shape;2396;p222"/>
          <p:cNvSpPr txBox="1"/>
          <p:nvPr/>
        </p:nvSpPr>
        <p:spPr>
          <a:xfrm>
            <a:off x="4648850" y="302995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7" name="Google Shape;2397;p222"/>
          <p:cNvSpPr txBox="1"/>
          <p:nvPr/>
        </p:nvSpPr>
        <p:spPr>
          <a:xfrm>
            <a:off x="4648850" y="36010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8" name="Google Shape;2398;p222"/>
          <p:cNvSpPr txBox="1"/>
          <p:nvPr/>
        </p:nvSpPr>
        <p:spPr>
          <a:xfrm>
            <a:off x="4689650" y="42959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99" name="Google Shape;2399;p222"/>
          <p:cNvSpPr txBox="1"/>
          <p:nvPr/>
        </p:nvSpPr>
        <p:spPr>
          <a:xfrm>
            <a:off x="4969300" y="30385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00" name="Google Shape;2400;p222"/>
          <p:cNvSpPr txBox="1"/>
          <p:nvPr/>
        </p:nvSpPr>
        <p:spPr>
          <a:xfrm>
            <a:off x="2191925" y="1210188"/>
            <a:ext cx="1580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Forelesere</a:t>
            </a:r>
            <a:endParaRPr sz="1800"/>
          </a:p>
        </p:txBody>
      </p:sp>
      <p:sp>
        <p:nvSpPr>
          <p:cNvPr id="2401" name="Google Shape;2401;p222"/>
          <p:cNvSpPr txBox="1"/>
          <p:nvPr/>
        </p:nvSpPr>
        <p:spPr>
          <a:xfrm>
            <a:off x="3465875" y="870350"/>
            <a:ext cx="198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Kollisjonsgruppe</a:t>
            </a:r>
            <a:endParaRPr sz="1800"/>
          </a:p>
        </p:txBody>
      </p:sp>
      <p:sp>
        <p:nvSpPr>
          <p:cNvPr id="2402" name="Google Shape;2402;p222"/>
          <p:cNvSpPr txBox="1"/>
          <p:nvPr/>
        </p:nvSpPr>
        <p:spPr>
          <a:xfrm>
            <a:off x="4738100" y="1293550"/>
            <a:ext cx="198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Fag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1298125"/>
            <a:ext cx="7954100" cy="37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9" name="Google Shape;2409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2480"/>
            <a:ext cx="9143999" cy="246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Kompleksitet/NP</a:t>
            </a:r>
            <a:endParaRPr/>
          </a:p>
        </p:txBody>
      </p:sp>
      <p:sp>
        <p:nvSpPr>
          <p:cNvPr id="2415" name="Google Shape;2415;p2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225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</a:t>
            </a:r>
            <a:endParaRPr sz="96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26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NP</a:t>
            </a:r>
            <a:endParaRPr sz="96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227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P⊆NP</a:t>
            </a:r>
            <a:endParaRPr sz="96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28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P=NP</a:t>
            </a:r>
            <a:endParaRPr sz="9600"/>
          </a:p>
        </p:txBody>
      </p:sp>
      <p:sp>
        <p:nvSpPr>
          <p:cNvPr id="2436" name="Google Shape;2436;p228"/>
          <p:cNvSpPr txBox="1"/>
          <p:nvPr/>
        </p:nvSpPr>
        <p:spPr>
          <a:xfrm rot="-908150">
            <a:off x="891775" y="768980"/>
            <a:ext cx="1440781" cy="1615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37" name="Google Shape;2437;p228"/>
          <p:cNvSpPr txBox="1"/>
          <p:nvPr/>
        </p:nvSpPr>
        <p:spPr>
          <a:xfrm>
            <a:off x="7328200" y="478175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38" name="Google Shape;2438;p228"/>
          <p:cNvSpPr txBox="1"/>
          <p:nvPr/>
        </p:nvSpPr>
        <p:spPr>
          <a:xfrm rot="-1441165">
            <a:off x="1441128" y="3276322"/>
            <a:ext cx="1440868" cy="1615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39" name="Google Shape;2439;p228"/>
          <p:cNvSpPr txBox="1"/>
          <p:nvPr/>
        </p:nvSpPr>
        <p:spPr>
          <a:xfrm rot="-732085">
            <a:off x="4316745" y="478248"/>
            <a:ext cx="1440745" cy="16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0" name="Google Shape;2440;p228"/>
          <p:cNvSpPr txBox="1"/>
          <p:nvPr/>
        </p:nvSpPr>
        <p:spPr>
          <a:xfrm>
            <a:off x="2604288" y="407075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1" name="Google Shape;2441;p228"/>
          <p:cNvSpPr txBox="1"/>
          <p:nvPr/>
        </p:nvSpPr>
        <p:spPr>
          <a:xfrm rot="-1175811">
            <a:off x="161677" y="2384491"/>
            <a:ext cx="1440967" cy="1615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2" name="Google Shape;2442;p228"/>
          <p:cNvSpPr txBox="1"/>
          <p:nvPr/>
        </p:nvSpPr>
        <p:spPr>
          <a:xfrm rot="796521">
            <a:off x="7328155" y="2533078"/>
            <a:ext cx="1441007" cy="1615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3" name="Google Shape;2443;p228"/>
          <p:cNvSpPr txBox="1"/>
          <p:nvPr/>
        </p:nvSpPr>
        <p:spPr>
          <a:xfrm rot="-575270">
            <a:off x="5059883" y="3276378"/>
            <a:ext cx="1440928" cy="1615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4" name="Google Shape;2444;p228"/>
          <p:cNvSpPr txBox="1"/>
          <p:nvPr/>
        </p:nvSpPr>
        <p:spPr>
          <a:xfrm rot="676490">
            <a:off x="2966151" y="3444320"/>
            <a:ext cx="1440807" cy="1615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5" name="Google Shape;2445;p228"/>
          <p:cNvSpPr txBox="1"/>
          <p:nvPr/>
        </p:nvSpPr>
        <p:spPr>
          <a:xfrm rot="922903">
            <a:off x="5822508" y="310182"/>
            <a:ext cx="1440913" cy="1615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6" name="Google Shape;2446;p228"/>
          <p:cNvSpPr txBox="1"/>
          <p:nvPr/>
        </p:nvSpPr>
        <p:spPr>
          <a:xfrm>
            <a:off x="0" y="90450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7" name="Google Shape;2447;p228"/>
          <p:cNvSpPr txBox="1"/>
          <p:nvPr/>
        </p:nvSpPr>
        <p:spPr>
          <a:xfrm rot="1279107">
            <a:off x="1234279" y="1957976"/>
            <a:ext cx="1440787" cy="16153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8" name="Google Shape;2448;p228"/>
          <p:cNvSpPr txBox="1"/>
          <p:nvPr/>
        </p:nvSpPr>
        <p:spPr>
          <a:xfrm rot="768573">
            <a:off x="6268468" y="2384638"/>
            <a:ext cx="1441065" cy="16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49" name="Google Shape;2449;p228"/>
          <p:cNvSpPr txBox="1"/>
          <p:nvPr/>
        </p:nvSpPr>
        <p:spPr>
          <a:xfrm rot="-1367763">
            <a:off x="6649706" y="1491301"/>
            <a:ext cx="1440953" cy="1615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2450" name="Google Shape;2450;p228"/>
          <p:cNvSpPr txBox="1"/>
          <p:nvPr/>
        </p:nvSpPr>
        <p:spPr>
          <a:xfrm rot="-2680263">
            <a:off x="6982279" y="3509020"/>
            <a:ext cx="1441037" cy="1615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2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7" name="Google Shape;245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785813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230"/>
          <p:cNvSpPr txBox="1"/>
          <p:nvPr/>
        </p:nvSpPr>
        <p:spPr>
          <a:xfrm>
            <a:off x="374850" y="646050"/>
            <a:ext cx="83943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NPC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NP-Complete</a:t>
            </a:r>
            <a:endParaRPr/>
          </a:p>
        </p:txBody>
      </p:sp>
      <p:sp>
        <p:nvSpPr>
          <p:cNvPr id="2463" name="Google Shape;2463;p230"/>
          <p:cNvSpPr txBox="1"/>
          <p:nvPr/>
        </p:nvSpPr>
        <p:spPr>
          <a:xfrm>
            <a:off x="1431300" y="3069550"/>
            <a:ext cx="6281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Må være i NP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Må være “minst like vanskelig som alle andre problemer i NP”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(NP-Hard hvis 2. er oppfylt, men ikke nødvendigvis 1)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</a:t>
            </a:r>
            <a:endParaRPr/>
          </a:p>
        </p:txBody>
      </p:sp>
      <p:pic>
        <p:nvPicPr>
          <p:cNvPr id="2469" name="Google Shape;2469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25" y="449875"/>
            <a:ext cx="3857950" cy="42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32"/>
          <p:cNvSpPr txBox="1"/>
          <p:nvPr/>
        </p:nvSpPr>
        <p:spPr>
          <a:xfrm>
            <a:off x="374850" y="52325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Reduksjon</a:t>
            </a:r>
            <a:endParaRPr sz="9600"/>
          </a:p>
        </p:txBody>
      </p:sp>
      <p:sp>
        <p:nvSpPr>
          <p:cNvPr id="2475" name="Google Shape;2475;p232"/>
          <p:cNvSpPr/>
          <p:nvPr/>
        </p:nvSpPr>
        <p:spPr>
          <a:xfrm>
            <a:off x="1395850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</a:t>
            </a:r>
            <a:endParaRPr sz="3000"/>
          </a:p>
        </p:txBody>
      </p:sp>
      <p:sp>
        <p:nvSpPr>
          <p:cNvPr id="2476" name="Google Shape;2476;p232"/>
          <p:cNvSpPr/>
          <p:nvPr/>
        </p:nvSpPr>
        <p:spPr>
          <a:xfrm>
            <a:off x="5964625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</a:t>
            </a:r>
            <a:endParaRPr sz="3000"/>
          </a:p>
        </p:txBody>
      </p:sp>
      <p:cxnSp>
        <p:nvCxnSpPr>
          <p:cNvPr id="2477" name="Google Shape;2477;p232"/>
          <p:cNvCxnSpPr/>
          <p:nvPr/>
        </p:nvCxnSpPr>
        <p:spPr>
          <a:xfrm>
            <a:off x="3476725" y="3402350"/>
            <a:ext cx="215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8" name="Google Shape;2478;p232"/>
          <p:cNvSpPr txBox="1"/>
          <p:nvPr/>
        </p:nvSpPr>
        <p:spPr>
          <a:xfrm>
            <a:off x="4252125" y="2836900"/>
            <a:ext cx="510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943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235" y="152400"/>
            <a:ext cx="2947365" cy="294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2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kan vi bruke det til?</a:t>
            </a:r>
            <a:endParaRPr/>
          </a:p>
        </p:txBody>
      </p:sp>
      <p:sp>
        <p:nvSpPr>
          <p:cNvPr id="2484" name="Google Shape;2484;p233"/>
          <p:cNvSpPr/>
          <p:nvPr/>
        </p:nvSpPr>
        <p:spPr>
          <a:xfrm>
            <a:off x="1373213" y="1777125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NPC-problem</a:t>
            </a:r>
            <a:endParaRPr/>
          </a:p>
        </p:txBody>
      </p:sp>
      <p:sp>
        <p:nvSpPr>
          <p:cNvPr id="2485" name="Google Shape;2485;p233"/>
          <p:cNvSpPr/>
          <p:nvPr/>
        </p:nvSpPr>
        <p:spPr>
          <a:xfrm>
            <a:off x="5941988" y="1777125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 problem</a:t>
            </a:r>
            <a:endParaRPr/>
          </a:p>
        </p:txBody>
      </p:sp>
      <p:cxnSp>
        <p:nvCxnSpPr>
          <p:cNvPr id="2486" name="Google Shape;2486;p233"/>
          <p:cNvCxnSpPr/>
          <p:nvPr/>
        </p:nvCxnSpPr>
        <p:spPr>
          <a:xfrm>
            <a:off x="3454088" y="2691525"/>
            <a:ext cx="215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7" name="Google Shape;2487;p233"/>
          <p:cNvSpPr txBox="1"/>
          <p:nvPr/>
        </p:nvSpPr>
        <p:spPr>
          <a:xfrm>
            <a:off x="4229488" y="2126075"/>
            <a:ext cx="510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endParaRPr sz="3000"/>
          </a:p>
        </p:txBody>
      </p:sp>
      <p:cxnSp>
        <p:nvCxnSpPr>
          <p:cNvPr id="2488" name="Google Shape;2488;p233"/>
          <p:cNvCxnSpPr/>
          <p:nvPr/>
        </p:nvCxnSpPr>
        <p:spPr>
          <a:xfrm flipH="1" rot="10800000">
            <a:off x="3740250" y="2899275"/>
            <a:ext cx="1156800" cy="5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9" name="Google Shape;2489;p233"/>
          <p:cNvCxnSpPr/>
          <p:nvPr/>
        </p:nvCxnSpPr>
        <p:spPr>
          <a:xfrm>
            <a:off x="3740250" y="3414975"/>
            <a:ext cx="12126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0" name="Google Shape;2490;p233"/>
          <p:cNvCxnSpPr/>
          <p:nvPr/>
        </p:nvCxnSpPr>
        <p:spPr>
          <a:xfrm>
            <a:off x="3691350" y="3622725"/>
            <a:ext cx="12546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2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Hetland sin fjell-sammenligning</a:t>
            </a:r>
            <a:endParaRPr/>
          </a:p>
        </p:txBody>
      </p:sp>
      <p:cxnSp>
        <p:nvCxnSpPr>
          <p:cNvPr id="2496" name="Google Shape;2496;p234"/>
          <p:cNvCxnSpPr/>
          <p:nvPr/>
        </p:nvCxnSpPr>
        <p:spPr>
          <a:xfrm flipH="1" rot="10800000">
            <a:off x="3689900" y="845778"/>
            <a:ext cx="2359800" cy="408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234"/>
          <p:cNvCxnSpPr/>
          <p:nvPr/>
        </p:nvCxnSpPr>
        <p:spPr>
          <a:xfrm>
            <a:off x="6055458" y="848224"/>
            <a:ext cx="2364300" cy="409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8" name="Google Shape;2498;p234"/>
          <p:cNvSpPr/>
          <p:nvPr/>
        </p:nvSpPr>
        <p:spPr>
          <a:xfrm>
            <a:off x="5389931" y="1922498"/>
            <a:ext cx="1311205" cy="145994"/>
          </a:xfrm>
          <a:custGeom>
            <a:rect b="b" l="l" r="r" t="t"/>
            <a:pathLst>
              <a:path extrusionOk="0" h="7035" w="63183">
                <a:moveTo>
                  <a:pt x="0" y="4117"/>
                </a:moveTo>
                <a:cubicBezTo>
                  <a:pt x="3014" y="2443"/>
                  <a:pt x="6642" y="-338"/>
                  <a:pt x="9843" y="942"/>
                </a:cubicBezTo>
                <a:cubicBezTo>
                  <a:pt x="14243" y="2702"/>
                  <a:pt x="18504" y="8523"/>
                  <a:pt x="22860" y="6657"/>
                </a:cubicBezTo>
                <a:cubicBezTo>
                  <a:pt x="27474" y="4680"/>
                  <a:pt x="31796" y="-1408"/>
                  <a:pt x="36513" y="307"/>
                </a:cubicBezTo>
                <a:cubicBezTo>
                  <a:pt x="41205" y="2013"/>
                  <a:pt x="45521" y="6257"/>
                  <a:pt x="50483" y="5705"/>
                </a:cubicBezTo>
                <a:cubicBezTo>
                  <a:pt x="54876" y="5216"/>
                  <a:pt x="58763" y="1895"/>
                  <a:pt x="63183" y="189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99" name="Google Shape;2499;p234"/>
          <p:cNvCxnSpPr/>
          <p:nvPr/>
        </p:nvCxnSpPr>
        <p:spPr>
          <a:xfrm flipH="1" rot="10800000">
            <a:off x="1602627" y="1691007"/>
            <a:ext cx="1872900" cy="324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0" name="Google Shape;2500;p234"/>
          <p:cNvCxnSpPr/>
          <p:nvPr/>
        </p:nvCxnSpPr>
        <p:spPr>
          <a:xfrm>
            <a:off x="3480151" y="1692991"/>
            <a:ext cx="1047300" cy="181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1" name="Google Shape;2501;p234"/>
          <p:cNvSpPr/>
          <p:nvPr/>
        </p:nvSpPr>
        <p:spPr>
          <a:xfrm>
            <a:off x="2951928" y="2545635"/>
            <a:ext cx="1040624" cy="115866"/>
          </a:xfrm>
          <a:custGeom>
            <a:rect b="b" l="l" r="r" t="t"/>
            <a:pathLst>
              <a:path extrusionOk="0" h="7035" w="63183">
                <a:moveTo>
                  <a:pt x="0" y="4117"/>
                </a:moveTo>
                <a:cubicBezTo>
                  <a:pt x="3014" y="2443"/>
                  <a:pt x="6642" y="-338"/>
                  <a:pt x="9843" y="942"/>
                </a:cubicBezTo>
                <a:cubicBezTo>
                  <a:pt x="14243" y="2702"/>
                  <a:pt x="18504" y="8523"/>
                  <a:pt x="22860" y="6657"/>
                </a:cubicBezTo>
                <a:cubicBezTo>
                  <a:pt x="27474" y="4680"/>
                  <a:pt x="31796" y="-1408"/>
                  <a:pt x="36513" y="307"/>
                </a:cubicBezTo>
                <a:cubicBezTo>
                  <a:pt x="41205" y="2013"/>
                  <a:pt x="45521" y="6257"/>
                  <a:pt x="50483" y="5705"/>
                </a:cubicBezTo>
                <a:cubicBezTo>
                  <a:pt x="54876" y="5216"/>
                  <a:pt x="58763" y="1895"/>
                  <a:pt x="63183" y="189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02" name="Google Shape;2502;p234"/>
          <p:cNvCxnSpPr/>
          <p:nvPr/>
        </p:nvCxnSpPr>
        <p:spPr>
          <a:xfrm flipH="1" rot="10800000">
            <a:off x="3780375" y="1311825"/>
            <a:ext cx="1887000" cy="80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2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Oppgave</a:t>
            </a:r>
            <a:endParaRPr/>
          </a:p>
        </p:txBody>
      </p:sp>
      <p:sp>
        <p:nvSpPr>
          <p:cNvPr id="2508" name="Google Shape;2508;p2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rPr lang="en"/>
              <a:t>Vi har et ukjent problem A og et kjent problem B som vi vet er i mengden NP.</a:t>
            </a:r>
            <a:br>
              <a:rPr lang="en"/>
            </a:br>
            <a:r>
              <a:rPr lang="en"/>
              <a:t>For å vise at A er i NP hva må vi redusere fra og til?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2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Oppgave</a:t>
            </a:r>
            <a:endParaRPr/>
          </a:p>
        </p:txBody>
      </p:sp>
      <p:sp>
        <p:nvSpPr>
          <p:cNvPr id="2514" name="Google Shape;2514;p2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Problem A er i P og problem B er i NP.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å vise at P = NP hva må vi redusere fra og til?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vi har å ta av</a:t>
            </a:r>
            <a:endParaRPr/>
          </a:p>
        </p:txBody>
      </p:sp>
      <p:pic>
        <p:nvPicPr>
          <p:cNvPr id="2520" name="Google Shape;2520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50" y="959525"/>
            <a:ext cx="4064699" cy="40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rPr lang="en"/>
              <a:t>Du vil invitere til en stor blind date med k av vennene dine! KULT!</a:t>
            </a:r>
            <a:br>
              <a:rPr lang="en"/>
            </a:br>
            <a:r>
              <a:rPr lang="en"/>
              <a:t>Du vil altså at ingen av de k vennene dine skal kjenne hverandre fra før. Dessverre synes du det er veldig vanskelig å finne disse  :( </a:t>
            </a:r>
            <a:br>
              <a:rPr lang="en"/>
            </a:br>
            <a:r>
              <a:rPr lang="en"/>
              <a:t>Vis at dette er problemet er np-komplett!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2012 h)</a:t>
            </a:r>
            <a:endParaRPr/>
          </a:p>
        </p:txBody>
      </p:sp>
      <p:sp>
        <p:nvSpPr>
          <p:cNvPr id="2532" name="Google Shape;2532;p2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3" name="Google Shape;2533;p239"/>
          <p:cNvPicPr preferRelativeResize="0"/>
          <p:nvPr/>
        </p:nvPicPr>
        <p:blipFill rotWithShape="1">
          <a:blip r:embed="rId3">
            <a:alphaModFix/>
          </a:blip>
          <a:srcRect b="19400" l="0" r="0" t="0"/>
          <a:stretch/>
        </p:blipFill>
        <p:spPr>
          <a:xfrm>
            <a:off x="517175" y="1270750"/>
            <a:ext cx="6360674" cy="2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H2013, oppgave 9</a:t>
            </a:r>
            <a:endParaRPr/>
          </a:p>
        </p:txBody>
      </p:sp>
      <p:pic>
        <p:nvPicPr>
          <p:cNvPr id="2539" name="Google Shape;253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0" y="1911975"/>
            <a:ext cx="8769198" cy="13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2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5" name="Google Shape;254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877"/>
            <a:ext cx="9144001" cy="289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Variabelskifte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434343"/>
                </a:solidFill>
                <a:highlight>
                  <a:srgbClr val="FFFFFF"/>
                </a:highlight>
              </a:rPr>
              <a:t>Idé: bytt ut “vanskelige” uttrykk for å forenkle problemet</a:t>
            </a:r>
            <a:endParaRPr i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</a:rPr>
              <a:t>Vi prøver å løse rekurrensrelasjonen ved hjelp av variabelskifte:</a:t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T(n)= T(√n) + lg(n)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K2015 oppgave 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1329425"/>
            <a:ext cx="858279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311700" y="3366550"/>
            <a:ext cx="1474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 := lg(n)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1786300" y="3366550"/>
            <a:ext cx="1912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S(m) := T(2^m)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Amortisert analyse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 og til kan vanlig kjøretidsanalyse være litt for pessimistisk ...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Hva om algoritmen som regel er kjapp,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 av og til bruker den lengre tid på en operasjon?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Vil det ikke gi mer mening å snakke om “gjennomsnittlig kjøretid”?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Eksempel: ArrayList i Java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392641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38" y="1152475"/>
            <a:ext cx="39548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Datastrukturer</a:t>
            </a:r>
            <a:endParaRPr/>
          </a:p>
        </p:txBody>
      </p:sp>
      <p:sp>
        <p:nvSpPr>
          <p:cNvPr id="267" name="Google Shape;267;p40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Stack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2930025" y="1680927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41"/>
          <p:cNvCxnSpPr/>
          <p:nvPr/>
        </p:nvCxnSpPr>
        <p:spPr>
          <a:xfrm>
            <a:off x="2930025" y="2156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41"/>
          <p:cNvCxnSpPr/>
          <p:nvPr/>
        </p:nvCxnSpPr>
        <p:spPr>
          <a:xfrm>
            <a:off x="2937125" y="298677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1"/>
          <p:cNvCxnSpPr/>
          <p:nvPr/>
        </p:nvCxnSpPr>
        <p:spPr>
          <a:xfrm>
            <a:off x="2930025" y="25717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1"/>
          <p:cNvCxnSpPr/>
          <p:nvPr/>
        </p:nvCxnSpPr>
        <p:spPr>
          <a:xfrm>
            <a:off x="2937125" y="33483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1"/>
          <p:cNvCxnSpPr/>
          <p:nvPr/>
        </p:nvCxnSpPr>
        <p:spPr>
          <a:xfrm>
            <a:off x="2930025" y="40149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41"/>
          <p:cNvCxnSpPr/>
          <p:nvPr/>
        </p:nvCxnSpPr>
        <p:spPr>
          <a:xfrm>
            <a:off x="2930025" y="43234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1"/>
          <p:cNvCxnSpPr/>
          <p:nvPr/>
        </p:nvCxnSpPr>
        <p:spPr>
          <a:xfrm>
            <a:off x="2362475" y="595925"/>
            <a:ext cx="964800" cy="12699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1"/>
          <p:cNvCxnSpPr/>
          <p:nvPr/>
        </p:nvCxnSpPr>
        <p:spPr>
          <a:xfrm flipH="1" rot="10800000">
            <a:off x="4441150" y="652750"/>
            <a:ext cx="972000" cy="1227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1"/>
          <p:cNvCxnSpPr/>
          <p:nvPr/>
        </p:nvCxnSpPr>
        <p:spPr>
          <a:xfrm rot="10800000">
            <a:off x="4743375" y="1972275"/>
            <a:ext cx="81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1"/>
          <p:cNvSpPr txBox="1"/>
          <p:nvPr>
            <p:ph idx="4294967295" type="body"/>
          </p:nvPr>
        </p:nvSpPr>
        <p:spPr>
          <a:xfrm>
            <a:off x="5108350" y="216250"/>
            <a:ext cx="8187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1"/>
          <p:cNvSpPr txBox="1"/>
          <p:nvPr>
            <p:ph idx="4294967295" type="body"/>
          </p:nvPr>
        </p:nvSpPr>
        <p:spPr>
          <a:xfrm>
            <a:off x="1623150" y="159425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1"/>
          <p:cNvSpPr txBox="1"/>
          <p:nvPr>
            <p:ph idx="4294967295" type="body"/>
          </p:nvPr>
        </p:nvSpPr>
        <p:spPr>
          <a:xfrm>
            <a:off x="5576325" y="17504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0" y="4646875"/>
            <a:ext cx="9146100" cy="496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 rot="5400000">
            <a:off x="3568800" y="3453671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966225"/>
            <a:ext cx="20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LIFO-kø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Queue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4" name="Google Shape;294;p42"/>
          <p:cNvSpPr/>
          <p:nvPr/>
        </p:nvSpPr>
        <p:spPr>
          <a:xfrm rot="5400000">
            <a:off x="3228425" y="1432625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 rot="5400000">
            <a:off x="42464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2"/>
          <p:cNvCxnSpPr/>
          <p:nvPr/>
        </p:nvCxnSpPr>
        <p:spPr>
          <a:xfrm rot="5400000">
            <a:off x="3416425" y="29118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2"/>
          <p:cNvCxnSpPr/>
          <p:nvPr/>
        </p:nvCxnSpPr>
        <p:spPr>
          <a:xfrm rot="5400000">
            <a:off x="38314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2"/>
          <p:cNvCxnSpPr/>
          <p:nvPr/>
        </p:nvCxnSpPr>
        <p:spPr>
          <a:xfrm rot="5400000">
            <a:off x="271800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2"/>
          <p:cNvCxnSpPr/>
          <p:nvPr/>
        </p:nvCxnSpPr>
        <p:spPr>
          <a:xfrm rot="5400000">
            <a:off x="23882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 rot="5400000">
            <a:off x="20797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2"/>
          <p:cNvCxnSpPr/>
          <p:nvPr/>
        </p:nvCxnSpPr>
        <p:spPr>
          <a:xfrm>
            <a:off x="1226975" y="2904725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2"/>
          <p:cNvCxnSpPr/>
          <p:nvPr/>
        </p:nvCxnSpPr>
        <p:spPr>
          <a:xfrm>
            <a:off x="5420600" y="2837850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2"/>
          <p:cNvCxnSpPr/>
          <p:nvPr/>
        </p:nvCxnSpPr>
        <p:spPr>
          <a:xfrm>
            <a:off x="5391700" y="1402725"/>
            <a:ext cx="0" cy="680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2"/>
          <p:cNvSpPr txBox="1"/>
          <p:nvPr>
            <p:ph idx="4294967295" type="body"/>
          </p:nvPr>
        </p:nvSpPr>
        <p:spPr>
          <a:xfrm>
            <a:off x="6274225" y="2371350"/>
            <a:ext cx="7872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2"/>
          <p:cNvSpPr txBox="1"/>
          <p:nvPr>
            <p:ph idx="4294967295" type="body"/>
          </p:nvPr>
        </p:nvSpPr>
        <p:spPr>
          <a:xfrm>
            <a:off x="1226975" y="2401350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 txBox="1"/>
          <p:nvPr>
            <p:ph idx="4294967295" type="body"/>
          </p:nvPr>
        </p:nvSpPr>
        <p:spPr>
          <a:xfrm>
            <a:off x="5004700" y="9662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 txBox="1"/>
          <p:nvPr/>
        </p:nvSpPr>
        <p:spPr>
          <a:xfrm>
            <a:off x="3520098" y="2500423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9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FIFO-kø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50" y="109575"/>
            <a:ext cx="4374899" cy="49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Double-ended queue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4" name="Google Shape;314;p43"/>
          <p:cNvSpPr/>
          <p:nvPr/>
        </p:nvSpPr>
        <p:spPr>
          <a:xfrm rot="5400000">
            <a:off x="3214025" y="1904225"/>
            <a:ext cx="1894200" cy="2915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43"/>
          <p:cNvCxnSpPr/>
          <p:nvPr/>
        </p:nvCxnSpPr>
        <p:spPr>
          <a:xfrm rot="5400000">
            <a:off x="4246475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3"/>
          <p:cNvCxnSpPr/>
          <p:nvPr/>
        </p:nvCxnSpPr>
        <p:spPr>
          <a:xfrm rot="5400000">
            <a:off x="3416425" y="33690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3"/>
          <p:cNvCxnSpPr/>
          <p:nvPr/>
        </p:nvCxnSpPr>
        <p:spPr>
          <a:xfrm rot="5400000">
            <a:off x="383145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3"/>
          <p:cNvCxnSpPr/>
          <p:nvPr/>
        </p:nvCxnSpPr>
        <p:spPr>
          <a:xfrm rot="5400000">
            <a:off x="271800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3"/>
          <p:cNvCxnSpPr/>
          <p:nvPr/>
        </p:nvCxnSpPr>
        <p:spPr>
          <a:xfrm rot="5400000">
            <a:off x="238825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3"/>
          <p:cNvCxnSpPr/>
          <p:nvPr/>
        </p:nvCxnSpPr>
        <p:spPr>
          <a:xfrm rot="5400000">
            <a:off x="2079775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43"/>
          <p:cNvCxnSpPr/>
          <p:nvPr/>
        </p:nvCxnSpPr>
        <p:spPr>
          <a:xfrm>
            <a:off x="1226975" y="3028950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3"/>
          <p:cNvCxnSpPr/>
          <p:nvPr/>
        </p:nvCxnSpPr>
        <p:spPr>
          <a:xfrm>
            <a:off x="5533850" y="4173838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3"/>
          <p:cNvCxnSpPr/>
          <p:nvPr/>
        </p:nvCxnSpPr>
        <p:spPr>
          <a:xfrm>
            <a:off x="5391700" y="1859925"/>
            <a:ext cx="0" cy="70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3"/>
          <p:cNvSpPr txBox="1"/>
          <p:nvPr>
            <p:ph idx="4294967295" type="body"/>
          </p:nvPr>
        </p:nvSpPr>
        <p:spPr>
          <a:xfrm>
            <a:off x="6145275" y="3701175"/>
            <a:ext cx="13089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Pop-right()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3"/>
          <p:cNvSpPr txBox="1"/>
          <p:nvPr>
            <p:ph idx="4294967295" type="body"/>
          </p:nvPr>
        </p:nvSpPr>
        <p:spPr>
          <a:xfrm>
            <a:off x="865525" y="2525575"/>
            <a:ext cx="17388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Push-left(item)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3"/>
          <p:cNvSpPr txBox="1"/>
          <p:nvPr>
            <p:ph idx="4294967295" type="body"/>
          </p:nvPr>
        </p:nvSpPr>
        <p:spPr>
          <a:xfrm>
            <a:off x="4694500" y="1423425"/>
            <a:ext cx="14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Peek-right()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>
            <a:off x="1214375" y="4167675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8" name="Google Shape;328;p43"/>
          <p:cNvSpPr txBox="1"/>
          <p:nvPr>
            <p:ph idx="4294967295" type="body"/>
          </p:nvPr>
        </p:nvSpPr>
        <p:spPr>
          <a:xfrm>
            <a:off x="925100" y="3731175"/>
            <a:ext cx="13608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Pop-left()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43"/>
          <p:cNvCxnSpPr/>
          <p:nvPr/>
        </p:nvCxnSpPr>
        <p:spPr>
          <a:xfrm>
            <a:off x="2857475" y="1911413"/>
            <a:ext cx="0" cy="693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3"/>
          <p:cNvSpPr txBox="1"/>
          <p:nvPr>
            <p:ph idx="4294967295" type="body"/>
          </p:nvPr>
        </p:nvSpPr>
        <p:spPr>
          <a:xfrm>
            <a:off x="2206625" y="1453725"/>
            <a:ext cx="13089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Peek-left()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43"/>
          <p:cNvCxnSpPr/>
          <p:nvPr/>
        </p:nvCxnSpPr>
        <p:spPr>
          <a:xfrm>
            <a:off x="5483950" y="3053388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2" name="Google Shape;332;p43"/>
          <p:cNvSpPr txBox="1"/>
          <p:nvPr>
            <p:ph idx="4294967295" type="body"/>
          </p:nvPr>
        </p:nvSpPr>
        <p:spPr>
          <a:xfrm>
            <a:off x="5739875" y="2550013"/>
            <a:ext cx="1876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Push-right(item)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541926" y="2986604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Linked list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9" name="Google Shape;339;p44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44"/>
          <p:cNvCxnSpPr>
            <a:stCxn id="339" idx="0"/>
            <a:endCxn id="339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4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44"/>
          <p:cNvCxnSpPr>
            <a:stCxn id="341" idx="0"/>
            <a:endCxn id="341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4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44"/>
          <p:cNvCxnSpPr>
            <a:stCxn id="343" idx="0"/>
            <a:endCxn id="343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4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44"/>
          <p:cNvCxnSpPr>
            <a:stCxn id="345" idx="0"/>
            <a:endCxn id="345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4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4"/>
          <p:cNvCxnSpPr>
            <a:stCxn id="347" idx="0"/>
            <a:endCxn id="347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4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44"/>
          <p:cNvCxnSpPr>
            <a:stCxn id="349" idx="0"/>
            <a:endCxn id="349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44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2" name="Google Shape;352;p44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3" name="Google Shape;353;p44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4" name="Google Shape;354;p44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5" name="Google Shape;355;p44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56" name="Google Shape;356;p44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4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58" name="Google Shape;358;p44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9" name="Google Shape;359;p44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60" name="Google Shape;360;p44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61" name="Google Shape;361;p44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62" name="Google Shape;362;p44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63" name="Google Shape;363;p44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45"/>
          <p:cNvCxnSpPr>
            <a:stCxn id="369" idx="0"/>
            <a:endCxn id="369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45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45"/>
          <p:cNvCxnSpPr>
            <a:stCxn id="371" idx="0"/>
            <a:endCxn id="371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5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45"/>
          <p:cNvCxnSpPr>
            <a:stCxn id="373" idx="0"/>
            <a:endCxn id="373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5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45"/>
          <p:cNvCxnSpPr>
            <a:stCxn id="375" idx="0"/>
            <a:endCxn id="375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5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45"/>
          <p:cNvCxnSpPr>
            <a:stCxn id="377" idx="0"/>
            <a:endCxn id="377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5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5"/>
          <p:cNvCxnSpPr>
            <a:stCxn id="379" idx="0"/>
            <a:endCxn id="379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5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2" name="Google Shape;382;p45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3" name="Google Shape;383;p45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4" name="Google Shape;384;p45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5" name="Google Shape;385;p45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86" name="Google Shape;386;p45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45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88" name="Google Shape;388;p45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9" name="Google Shape;389;p45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90" name="Google Shape;390;p45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91" name="Google Shape;391;p45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92" name="Google Shape;392;p45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93" name="Google Shape;393;p45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</p:txBody>
      </p:sp>
      <p:sp>
        <p:nvSpPr>
          <p:cNvPr id="394" name="Google Shape;394;p45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idx="4294967295" type="body"/>
          </p:nvPr>
        </p:nvSpPr>
        <p:spPr>
          <a:xfrm>
            <a:off x="2447400" y="2971800"/>
            <a:ext cx="40875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Begynne fra starten → lineært søk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01" name="Google Shape;401;p46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46"/>
          <p:cNvCxnSpPr>
            <a:stCxn id="401" idx="0"/>
            <a:endCxn id="401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6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46"/>
          <p:cNvCxnSpPr>
            <a:stCxn id="403" idx="0"/>
            <a:endCxn id="403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6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6"/>
          <p:cNvCxnSpPr>
            <a:stCxn id="405" idx="0"/>
            <a:endCxn id="405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46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46"/>
          <p:cNvCxnSpPr>
            <a:stCxn id="407" idx="0"/>
            <a:endCxn id="407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6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46"/>
          <p:cNvCxnSpPr>
            <a:stCxn id="409" idx="0"/>
            <a:endCxn id="409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6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6"/>
          <p:cNvCxnSpPr>
            <a:stCxn id="411" idx="0"/>
            <a:endCxn id="411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6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4" name="Google Shape;414;p46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5" name="Google Shape;415;p46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6" name="Google Shape;416;p46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7" name="Google Shape;417;p46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18" name="Google Shape;418;p46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6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420" name="Google Shape;420;p46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21" name="Google Shape;421;p46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2" name="Google Shape;422;p46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23" name="Google Shape;423;p46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24" name="Google Shape;424;p46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25" name="Google Shape;425;p46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31" name="Google Shape;431;p47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47"/>
          <p:cNvCxnSpPr>
            <a:stCxn id="431" idx="0"/>
            <a:endCxn id="431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7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7"/>
          <p:cNvCxnSpPr>
            <a:stCxn id="433" idx="0"/>
            <a:endCxn id="433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7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7"/>
          <p:cNvCxnSpPr>
            <a:stCxn id="435" idx="0"/>
            <a:endCxn id="435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7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47"/>
          <p:cNvCxnSpPr>
            <a:stCxn id="437" idx="0"/>
            <a:endCxn id="437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7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7"/>
          <p:cNvCxnSpPr>
            <a:stCxn id="439" idx="0"/>
            <a:endCxn id="439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7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47"/>
          <p:cNvCxnSpPr>
            <a:stCxn id="441" idx="0"/>
            <a:endCxn id="441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7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44" name="Google Shape;444;p47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45" name="Google Shape;445;p47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46" name="Google Shape;446;p47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47" name="Google Shape;447;p47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48" name="Google Shape;448;p47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7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50" name="Google Shape;450;p47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1" name="Google Shape;451;p47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52" name="Google Shape;452;p47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53" name="Google Shape;453;p47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54" name="Google Shape;454;p47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55" name="Google Shape;455;p47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</p:txBody>
      </p:sp>
      <p:sp>
        <p:nvSpPr>
          <p:cNvPr id="456" name="Google Shape;456;p47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idx="4294967295" type="body"/>
          </p:nvPr>
        </p:nvSpPr>
        <p:spPr>
          <a:xfrm>
            <a:off x="2447400" y="2971800"/>
            <a:ext cx="57186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Sett inn element → Sett peker til neste element i listen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63" name="Google Shape;463;p48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8"/>
          <p:cNvCxnSpPr>
            <a:stCxn id="463" idx="0"/>
            <a:endCxn id="463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8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48"/>
          <p:cNvCxnSpPr>
            <a:stCxn id="465" idx="0"/>
            <a:endCxn id="465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8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8"/>
          <p:cNvCxnSpPr>
            <a:stCxn id="467" idx="0"/>
            <a:endCxn id="467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48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48"/>
          <p:cNvCxnSpPr>
            <a:stCxn id="469" idx="0"/>
            <a:endCxn id="469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8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48"/>
          <p:cNvCxnSpPr>
            <a:stCxn id="471" idx="0"/>
            <a:endCxn id="471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8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48"/>
          <p:cNvCxnSpPr>
            <a:stCxn id="473" idx="0"/>
            <a:endCxn id="473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8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76" name="Google Shape;476;p48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77" name="Google Shape;477;p48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78" name="Google Shape;478;p48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79" name="Google Shape;479;p48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80" name="Google Shape;480;p48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8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82" name="Google Shape;482;p48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83" name="Google Shape;483;p48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84" name="Google Shape;484;p48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85" name="Google Shape;485;p48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86" name="Google Shape;486;p48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87" name="Google Shape;487;p48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93" name="Google Shape;493;p49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49"/>
          <p:cNvCxnSpPr>
            <a:stCxn id="493" idx="0"/>
            <a:endCxn id="493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49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49"/>
          <p:cNvCxnSpPr>
            <a:stCxn id="495" idx="0"/>
            <a:endCxn id="495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49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49"/>
          <p:cNvCxnSpPr>
            <a:stCxn id="497" idx="0"/>
            <a:endCxn id="497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49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49"/>
          <p:cNvCxnSpPr>
            <a:stCxn id="499" idx="0"/>
            <a:endCxn id="499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49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49"/>
          <p:cNvCxnSpPr>
            <a:stCxn id="501" idx="0"/>
            <a:endCxn id="501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9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49"/>
          <p:cNvCxnSpPr>
            <a:stCxn id="503" idx="0"/>
            <a:endCxn id="503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49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6" name="Google Shape;506;p49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7" name="Google Shape;507;p49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8" name="Google Shape;508;p49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9" name="Google Shape;509;p49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10" name="Google Shape;510;p49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9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12" name="Google Shape;512;p49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13" name="Google Shape;513;p49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14" name="Google Shape;514;p49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15" name="Google Shape;515;p49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16" name="Google Shape;516;p49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17" name="Google Shape;517;p49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</p:txBody>
      </p:sp>
      <p:sp>
        <p:nvSpPr>
          <p:cNvPr id="518" name="Google Shape;518;p49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>
            <p:ph idx="4294967295" type="body"/>
          </p:nvPr>
        </p:nvSpPr>
        <p:spPr>
          <a:xfrm>
            <a:off x="2447400" y="2971800"/>
            <a:ext cx="5878500" cy="17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→ oppdatere lenker → sette inn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524" name="Google Shape;5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50"/>
          <p:cNvCxnSpPr>
            <a:stCxn id="525" idx="0"/>
            <a:endCxn id="525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50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50"/>
          <p:cNvCxnSpPr>
            <a:stCxn id="527" idx="0"/>
            <a:endCxn id="527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50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50"/>
          <p:cNvCxnSpPr>
            <a:stCxn id="529" idx="0"/>
            <a:endCxn id="529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50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0"/>
          <p:cNvCxnSpPr>
            <a:stCxn id="531" idx="0"/>
            <a:endCxn id="531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0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>
            <a:stCxn id="533" idx="0"/>
            <a:endCxn id="533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0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50"/>
          <p:cNvCxnSpPr>
            <a:stCxn id="535" idx="0"/>
            <a:endCxn id="535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50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38" name="Google Shape;538;p50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39" name="Google Shape;539;p50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0" name="Google Shape;540;p50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1" name="Google Shape;541;p50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42" name="Google Shape;542;p50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0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44" name="Google Shape;544;p50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45" name="Google Shape;545;p50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46" name="Google Shape;546;p50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47" name="Google Shape;547;p50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8" name="Google Shape;548;p50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49" name="Google Shape;549;p50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51"/>
          <p:cNvCxnSpPr>
            <a:stCxn id="555" idx="0"/>
            <a:endCxn id="555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51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51"/>
          <p:cNvCxnSpPr>
            <a:stCxn id="557" idx="0"/>
            <a:endCxn id="557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51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p51"/>
          <p:cNvCxnSpPr>
            <a:stCxn id="559" idx="0"/>
            <a:endCxn id="559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1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>
            <a:stCxn id="561" idx="0"/>
            <a:endCxn id="561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51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51"/>
          <p:cNvCxnSpPr>
            <a:stCxn id="563" idx="0"/>
            <a:endCxn id="563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1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51"/>
          <p:cNvCxnSpPr>
            <a:stCxn id="565" idx="0"/>
            <a:endCxn id="565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1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8" name="Google Shape;568;p51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9" name="Google Shape;569;p51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70" name="Google Shape;570;p51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71" name="Google Shape;571;p51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72" name="Google Shape;572;p51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1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74" name="Google Shape;574;p51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75" name="Google Shape;575;p51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76" name="Google Shape;576;p51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77" name="Google Shape;577;p51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78" name="Google Shape;578;p51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79" name="Google Shape;579;p51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580" name="Google Shape;580;p51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"/>
          <p:cNvSpPr txBox="1"/>
          <p:nvPr>
            <p:ph idx="4294967295" type="body"/>
          </p:nvPr>
        </p:nvSpPr>
        <p:spPr>
          <a:xfrm>
            <a:off x="2447400" y="2971800"/>
            <a:ext cx="66933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→  oppdatere lenke ved å hoppe over et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586" name="Google Shape;58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>
            <a:stCxn id="587" idx="0"/>
            <a:endCxn id="587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52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52"/>
          <p:cNvCxnSpPr>
            <a:stCxn id="589" idx="0"/>
            <a:endCxn id="589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52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52"/>
          <p:cNvCxnSpPr>
            <a:stCxn id="591" idx="0"/>
            <a:endCxn id="591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2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52"/>
          <p:cNvCxnSpPr>
            <a:stCxn id="593" idx="0"/>
            <a:endCxn id="593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52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52"/>
          <p:cNvCxnSpPr>
            <a:stCxn id="595" idx="0"/>
            <a:endCxn id="595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52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52"/>
          <p:cNvCxnSpPr>
            <a:stCxn id="597" idx="0"/>
            <a:endCxn id="597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52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0" name="Google Shape;600;p52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1" name="Google Shape;601;p52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2" name="Google Shape;602;p52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3" name="Google Shape;603;p52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04" name="Google Shape;604;p52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52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606" name="Google Shape;606;p52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07" name="Google Shape;607;p52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608" name="Google Shape;608;p52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609" name="Google Shape;609;p52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10" name="Google Shape;610;p52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611" name="Google Shape;611;p52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500" y="0"/>
            <a:ext cx="3569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617" name="Google Shape;617;p53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53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53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21" name="Google Shape;621;p53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53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53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53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53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53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53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53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53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53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53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32" name="Google Shape;632;p53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33" name="Google Shape;633;p53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34" name="Google Shape;634;p53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5" name="Google Shape;635;p53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6" name="Google Shape;636;p53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7" name="Google Shape;637;p53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8" name="Google Shape;638;p53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9" name="Google Shape;639;p53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40" name="Google Shape;640;p53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53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642" name="Google Shape;642;p53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648" name="Google Shape;648;p54"/>
          <p:cNvSpPr txBox="1"/>
          <p:nvPr>
            <p:ph idx="4294967295" type="body"/>
          </p:nvPr>
        </p:nvSpPr>
        <p:spPr>
          <a:xfrm>
            <a:off x="2447400" y="2889750"/>
            <a:ext cx="32826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649" name="Google Shape;649;p54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54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54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53" name="Google Shape;653;p54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54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5" name="Google Shape;655;p54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8" name="Google Shape;658;p54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54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54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54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54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54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64" name="Google Shape;664;p54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65" name="Google Shape;665;p54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66" name="Google Shape;666;p54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67" name="Google Shape;667;p54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68" name="Google Shape;668;p54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69" name="Google Shape;669;p54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0" name="Google Shape;670;p54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1" name="Google Shape;671;p54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72" name="Google Shape;672;p54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54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674" name="Google Shape;674;p54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55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5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55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84" name="Google Shape;684;p55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55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55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5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55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55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55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55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55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55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55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95" name="Google Shape;695;p55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96" name="Google Shape;696;p55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8" name="Google Shape;698;p55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9" name="Google Shape;699;p55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0" name="Google Shape;700;p55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1" name="Google Shape;701;p55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2" name="Google Shape;702;p55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03" name="Google Shape;703;p55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55"/>
          <p:cNvSpPr txBox="1"/>
          <p:nvPr>
            <p:ph idx="4294967295" type="body"/>
          </p:nvPr>
        </p:nvSpPr>
        <p:spPr>
          <a:xfrm>
            <a:off x="2447400" y="2889750"/>
            <a:ext cx="56805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Oppdatere naboene ved å lenke dem til hverandre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705" name="Google Shape;705;p55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706" name="Google Shape;706;p55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pic>
        <p:nvPicPr>
          <p:cNvPr id="712" name="Google Shape;7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00" y="275750"/>
            <a:ext cx="4744799" cy="2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100" y="2587700"/>
            <a:ext cx="4150799" cy="22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6"/>
          <p:cNvSpPr txBox="1"/>
          <p:nvPr/>
        </p:nvSpPr>
        <p:spPr>
          <a:xfrm>
            <a:off x="356275" y="1841550"/>
            <a:ext cx="4967700" cy="2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h(k) = index</a:t>
            </a:r>
            <a:b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Mapping fra nøkler til indekser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Må være deterministisk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Bør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fordele jevnt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chaining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00" y="1560325"/>
            <a:ext cx="6264249" cy="251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Trær</a:t>
            </a:r>
            <a:endParaRPr/>
          </a:p>
        </p:txBody>
      </p:sp>
      <p:pic>
        <p:nvPicPr>
          <p:cNvPr id="726" name="Google Shape;7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75" y="1166725"/>
            <a:ext cx="6007849" cy="3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8"/>
          <p:cNvSpPr txBox="1"/>
          <p:nvPr>
            <p:ph idx="4294967295" type="body"/>
          </p:nvPr>
        </p:nvSpPr>
        <p:spPr>
          <a:xfrm>
            <a:off x="7676925" y="2760525"/>
            <a:ext cx="1455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log(n) høyde</a:t>
            </a:r>
            <a:endParaRPr/>
          </a:p>
        </p:txBody>
      </p:sp>
      <p:sp>
        <p:nvSpPr>
          <p:cNvPr id="728" name="Google Shape;728;p58"/>
          <p:cNvSpPr/>
          <p:nvPr/>
        </p:nvSpPr>
        <p:spPr>
          <a:xfrm>
            <a:off x="6525825" y="1440825"/>
            <a:ext cx="1151100" cy="311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</p:txBody>
      </p:sp>
      <p:pic>
        <p:nvPicPr>
          <p:cNvPr id="734" name="Google Shape;7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5" y="1296026"/>
            <a:ext cx="8518938" cy="32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9"/>
          <p:cNvSpPr txBox="1"/>
          <p:nvPr/>
        </p:nvSpPr>
        <p:spPr>
          <a:xfrm>
            <a:off x="5110425" y="2474875"/>
            <a:ext cx="3530700" cy="178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Insert  = 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Delete =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Build   = O(n)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MAX-HEAPIFY</a:t>
            </a:r>
            <a:endParaRPr/>
          </a:p>
        </p:txBody>
      </p:sp>
      <p:pic>
        <p:nvPicPr>
          <p:cNvPr id="741" name="Google Shape;7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980249" cy="4125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/>
          <p:nvPr/>
        </p:nvSpPr>
        <p:spPr>
          <a:xfrm>
            <a:off x="3698400" y="3206900"/>
            <a:ext cx="4408800" cy="118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MAX-HEAPIFY             = 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HEAP-EXTRACT-MAX = 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2d)</a:t>
            </a:r>
            <a:endParaRPr/>
          </a:p>
        </p:txBody>
      </p:sp>
      <p:pic>
        <p:nvPicPr>
          <p:cNvPr id="748" name="Google Shape;7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5" y="1615849"/>
            <a:ext cx="8082250" cy="21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Sorteringer</a:t>
            </a:r>
            <a:endParaRPr/>
          </a:p>
        </p:txBody>
      </p:sp>
      <p:sp>
        <p:nvSpPr>
          <p:cNvPr id="754" name="Google Shape;754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  <p:sp>
        <p:nvSpPr>
          <p:cNvPr id="755" name="Google Shape;755;p62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Hvilke egenskaper kan en sorteringsalgoritme ha?</a:t>
            </a:r>
            <a:endParaRPr/>
          </a:p>
        </p:txBody>
      </p:sp>
      <p:sp>
        <p:nvSpPr>
          <p:cNvPr id="761" name="Google Shape;761;p63"/>
          <p:cNvSpPr txBox="1"/>
          <p:nvPr>
            <p:ph idx="1" type="body"/>
          </p:nvPr>
        </p:nvSpPr>
        <p:spPr>
          <a:xfrm>
            <a:off x="457200" y="1200150"/>
            <a:ext cx="4492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Sammenligning / ikke sammenligning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Best / Average / Worst case kjøretid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Minnebruk - in-place?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Stabil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Parallelliserbarhet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2" name="Google Shape;7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925" y="1267925"/>
            <a:ext cx="3476872" cy="26076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Sorteringsalgoritmer</a:t>
            </a:r>
            <a:endParaRPr/>
          </a:p>
        </p:txBody>
      </p:sp>
      <p:sp>
        <p:nvSpPr>
          <p:cNvPr id="768" name="Google Shape;768;p64"/>
          <p:cNvSpPr txBox="1"/>
          <p:nvPr>
            <p:ph idx="1" type="body"/>
          </p:nvPr>
        </p:nvSpPr>
        <p:spPr>
          <a:xfrm>
            <a:off x="457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Boring aka O(n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Bubble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Insertion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Selection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Optimalt aka O(n lg 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Merge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Quicksort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Heapsort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9" name="Google Shape;769;p64"/>
          <p:cNvSpPr txBox="1"/>
          <p:nvPr>
            <p:ph idx="1" type="body"/>
          </p:nvPr>
        </p:nvSpPr>
        <p:spPr>
          <a:xfrm>
            <a:off x="4543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Ikke-sammenligningsbasert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O(n)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Counting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Radix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Bucket sort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graphicFrame>
        <p:nvGraphicFramePr>
          <p:cNvPr id="775" name="Google Shape;775;p65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76" name="Google Shape;7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850" y="1354327"/>
            <a:ext cx="5178200" cy="31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graphicFrame>
        <p:nvGraphicFramePr>
          <p:cNvPr id="782" name="Google Shape;782;p66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83" name="Google Shape;7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75" y="1442725"/>
            <a:ext cx="4937325" cy="2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graphicFrame>
        <p:nvGraphicFramePr>
          <p:cNvPr id="789" name="Google Shape;789;p67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O(n</a:t>
                      </a:r>
                      <a:r>
                        <a:rPr baseline="30000" lang="en"/>
                        <a:t>2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election-Sort-Animation.gif" id="790" name="Google Shape;7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0" y="651577"/>
            <a:ext cx="1119225" cy="4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graphicFrame>
        <p:nvGraphicFramePr>
          <p:cNvPr id="796" name="Google Shape;796;p68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Merge-sort-example-300px.gif" id="797" name="Google Shape;7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50" y="205975"/>
            <a:ext cx="4045375" cy="24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96" y="2531450"/>
            <a:ext cx="3976751" cy="2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Quicksort</a:t>
            </a:r>
            <a:endParaRPr/>
          </a:p>
        </p:txBody>
      </p:sp>
      <p:graphicFrame>
        <p:nvGraphicFramePr>
          <p:cNvPr id="804" name="Google Shape;804;p69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/>
                        <a:t>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orting_quicksort_anim.gif" id="805" name="Google Shape;8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925" y="846875"/>
            <a:ext cx="4698406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Heapsort</a:t>
            </a:r>
            <a:endParaRPr/>
          </a:p>
        </p:txBody>
      </p:sp>
      <p:graphicFrame>
        <p:nvGraphicFramePr>
          <p:cNvPr id="811" name="Google Shape;811;p70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</a:t>
                      </a:r>
                      <a:r>
                        <a:rPr lang="en"/>
                        <a:t>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12" name="Google Shape;8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625" y="821410"/>
            <a:ext cx="410286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sort</a:t>
            </a:r>
            <a:endParaRPr/>
          </a:p>
        </p:txBody>
      </p:sp>
      <p:graphicFrame>
        <p:nvGraphicFramePr>
          <p:cNvPr id="818" name="Google Shape;818;p71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19" name="Google Shape;8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49" y="1880262"/>
            <a:ext cx="4308050" cy="182846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1"/>
          <p:cNvSpPr txBox="1"/>
          <p:nvPr/>
        </p:nvSpPr>
        <p:spPr>
          <a:xfrm>
            <a:off x="2674650" y="4612925"/>
            <a:ext cx="3688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NB: krever uniform sannsynlighetsfordeling!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sort</a:t>
            </a:r>
            <a:endParaRPr/>
          </a:p>
        </p:txBody>
      </p:sp>
      <p:graphicFrame>
        <p:nvGraphicFramePr>
          <p:cNvPr id="826" name="Google Shape;826;p72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7" name="Google Shape;8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75" y="1319700"/>
            <a:ext cx="5339801" cy="3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2"/>
          <p:cNvSpPr/>
          <p:nvPr/>
        </p:nvSpPr>
        <p:spPr>
          <a:xfrm>
            <a:off x="8894625" y="1319700"/>
            <a:ext cx="1080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Asymptotisk notasjon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Radix sort</a:t>
            </a:r>
            <a:endParaRPr/>
          </a:p>
        </p:txBody>
      </p:sp>
      <p:graphicFrame>
        <p:nvGraphicFramePr>
          <p:cNvPr id="834" name="Google Shape;834;p73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{372CAF1D-FE46-4ACC-A342-618263AA4A79}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5" name="Google Shape;8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25" y="1444800"/>
            <a:ext cx="5223125" cy="25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 fort kan vi gå?</a:t>
            </a:r>
            <a:endParaRPr/>
          </a:p>
        </p:txBody>
      </p:sp>
      <p:pic>
        <p:nvPicPr>
          <p:cNvPr descr="fartsgrense.jpg" id="841" name="Google Shape;8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5" y="1237300"/>
            <a:ext cx="3148899" cy="31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38" y="0"/>
            <a:ext cx="4801576" cy="2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575" y="2113250"/>
            <a:ext cx="5381901" cy="2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H2011, oppgave 2c)</a:t>
            </a:r>
            <a:endParaRPr/>
          </a:p>
        </p:txBody>
      </p:sp>
      <p:pic>
        <p:nvPicPr>
          <p:cNvPr id="849" name="Google Shape;8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0" y="1359825"/>
            <a:ext cx="8571801" cy="24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1g)</a:t>
            </a:r>
            <a:endParaRPr/>
          </a:p>
        </p:txBody>
      </p:sp>
      <p:pic>
        <p:nvPicPr>
          <p:cNvPr id="855" name="Google Shape;8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2225775"/>
            <a:ext cx="8584502" cy="6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3a)</a:t>
            </a:r>
            <a:endParaRPr/>
          </a:p>
        </p:txBody>
      </p:sp>
      <p:pic>
        <p:nvPicPr>
          <p:cNvPr id="861" name="Google Shape;8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1067025"/>
            <a:ext cx="4988476" cy="40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Graftraversering</a:t>
            </a:r>
            <a:endParaRPr/>
          </a:p>
        </p:txBody>
      </p:sp>
      <p:sp>
        <p:nvSpPr>
          <p:cNvPr id="867" name="Google Shape;867;p78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Hva er en graf?</a:t>
            </a:r>
            <a:endParaRPr sz="3000"/>
          </a:p>
        </p:txBody>
      </p:sp>
      <p:sp>
        <p:nvSpPr>
          <p:cNvPr id="873" name="Google Shape;873;p79"/>
          <p:cNvSpPr txBox="1"/>
          <p:nvPr/>
        </p:nvSpPr>
        <p:spPr>
          <a:xfrm>
            <a:off x="457200" y="1200150"/>
            <a:ext cx="49215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Samling av noder og kanter</a:t>
            </a:r>
            <a:endParaRPr sz="24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Retta eller uretta kanter</a:t>
            </a:r>
            <a:endParaRPr sz="24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Kan representeres ved nabomatriser eller nabolister</a:t>
            </a:r>
            <a:endParaRPr sz="2400"/>
          </a:p>
        </p:txBody>
      </p:sp>
      <p:pic>
        <p:nvPicPr>
          <p:cNvPr id="874" name="Google Shape;8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75" y="848804"/>
            <a:ext cx="3460500" cy="352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Nabomatrise</a:t>
            </a:r>
            <a:endParaRPr sz="3000"/>
          </a:p>
        </p:txBody>
      </p:sp>
      <p:sp>
        <p:nvSpPr>
          <p:cNvPr id="880" name="Google Shape;880;p80"/>
          <p:cNvSpPr txBox="1"/>
          <p:nvPr/>
        </p:nvSpPr>
        <p:spPr>
          <a:xfrm>
            <a:off x="457200" y="1200150"/>
            <a:ext cx="4396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Leses fra rad til kolonne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Rask å slå opp en spesifikk kant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Mindre praktisk for traversering</a:t>
            </a:r>
            <a:endParaRPr sz="2200"/>
          </a:p>
        </p:txBody>
      </p:sp>
      <p:pic>
        <p:nvPicPr>
          <p:cNvPr id="881" name="Google Shape;8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462" y="343275"/>
            <a:ext cx="2598025" cy="2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525" y="2873750"/>
            <a:ext cx="1977892" cy="20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Naboliste</a:t>
            </a:r>
            <a:endParaRPr sz="3000"/>
          </a:p>
        </p:txBody>
      </p:sp>
      <p:sp>
        <p:nvSpPr>
          <p:cNvPr id="888" name="Google Shape;888;p81"/>
          <p:cNvSpPr txBox="1"/>
          <p:nvPr/>
        </p:nvSpPr>
        <p:spPr>
          <a:xfrm>
            <a:off x="457200" y="1200150"/>
            <a:ext cx="43968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Hver node har en liste med naboer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Ikke mer informasjon enn nødvendig, god for traversering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Å sjekke om en kant finnes krever et lineærsøk</a:t>
            </a:r>
            <a:endParaRPr sz="2200"/>
          </a:p>
        </p:txBody>
      </p:sp>
      <p:pic>
        <p:nvPicPr>
          <p:cNvPr id="889" name="Google Shape;8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462" y="343275"/>
            <a:ext cx="2598025" cy="2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400" y="2802500"/>
            <a:ext cx="1718160" cy="20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Traversering av en graf</a:t>
            </a:r>
            <a:endParaRPr sz="3000"/>
          </a:p>
        </p:txBody>
      </p:sp>
      <p:sp>
        <p:nvSpPr>
          <p:cNvPr id="896" name="Google Shape;896;p82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 ønsker å søke gjennom nodene i en graf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Felles: Vi starter i en node, og velger nye noder å traversere blant naboene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Hvilke noder velger vi?</a:t>
            </a:r>
            <a:endParaRPr sz="22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Hvordan holder vi styr på hvilke noder som allerede er traversert?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91900"/>
            <a:ext cx="7748151" cy="4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7562200" y="1271000"/>
            <a:ext cx="61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f(n)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6375700" y="682075"/>
            <a:ext cx="61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g(n)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Bredde først (BFS)</a:t>
            </a:r>
            <a:endParaRPr sz="3000"/>
          </a:p>
        </p:txBody>
      </p:sp>
      <p:sp>
        <p:nvSpPr>
          <p:cNvPr id="902" name="Google Shape;902;p83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 gir alle nodene en farge, og starter med å farge alle hvite.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Nodene organiseres i en </a:t>
            </a:r>
            <a:r>
              <a:rPr b="1" lang="en" sz="2200"/>
              <a:t>kø.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Noder i køen er grå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Noder som er tatt ut av køen er svarte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Når alle naboene er lagt til i køen tar vi den første ut, og inspiserer naboene til den neste i køen</a:t>
            </a:r>
            <a:endParaRPr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1</a:t>
            </a:r>
            <a:endParaRPr sz="3000"/>
          </a:p>
        </p:txBody>
      </p:sp>
      <p:sp>
        <p:nvSpPr>
          <p:cNvPr id="908" name="Google Shape;908;p84"/>
          <p:cNvSpPr txBox="1"/>
          <p:nvPr/>
        </p:nvSpPr>
        <p:spPr>
          <a:xfrm>
            <a:off x="457200" y="1200150"/>
            <a:ext cx="42447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[a] (vi legger inn til høyre, og tar ut til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Ø</a:t>
            </a:r>
            <a:endParaRPr sz="2200"/>
          </a:p>
        </p:txBody>
      </p:sp>
      <p:pic>
        <p:nvPicPr>
          <p:cNvPr id="909" name="Google Shape;9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2</a:t>
            </a:r>
            <a:endParaRPr sz="3000"/>
          </a:p>
        </p:txBody>
      </p:sp>
      <p:sp>
        <p:nvSpPr>
          <p:cNvPr id="915" name="Google Shape;915;p85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[b, c]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{a}</a:t>
            </a:r>
            <a:endParaRPr sz="2200"/>
          </a:p>
        </p:txBody>
      </p:sp>
      <p:pic>
        <p:nvPicPr>
          <p:cNvPr id="916" name="Google Shape;9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3</a:t>
            </a:r>
            <a:endParaRPr sz="3000"/>
          </a:p>
        </p:txBody>
      </p:sp>
      <p:sp>
        <p:nvSpPr>
          <p:cNvPr id="922" name="Google Shape;922;p86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[c, d]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{a, b}</a:t>
            </a:r>
            <a:endParaRPr sz="2200"/>
          </a:p>
        </p:txBody>
      </p:sp>
      <p:pic>
        <p:nvPicPr>
          <p:cNvPr id="923" name="Google Shape;9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4</a:t>
            </a:r>
            <a:endParaRPr sz="3000"/>
          </a:p>
        </p:txBody>
      </p:sp>
      <p:sp>
        <p:nvSpPr>
          <p:cNvPr id="929" name="Google Shape;929;p87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[d, e]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{a, b, c}</a:t>
            </a:r>
            <a:endParaRPr sz="2200"/>
          </a:p>
        </p:txBody>
      </p:sp>
      <p:pic>
        <p:nvPicPr>
          <p:cNvPr id="930" name="Google Shape;93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5</a:t>
            </a:r>
            <a:endParaRPr sz="3000"/>
          </a:p>
        </p:txBody>
      </p:sp>
      <p:sp>
        <p:nvSpPr>
          <p:cNvPr id="936" name="Google Shape;936;p88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{a, b, c, d}</a:t>
            </a:r>
            <a:endParaRPr sz="2200"/>
          </a:p>
        </p:txBody>
      </p:sp>
      <p:pic>
        <p:nvPicPr>
          <p:cNvPr id="937" name="Google Shape;9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steg 6</a:t>
            </a:r>
            <a:endParaRPr sz="3000"/>
          </a:p>
        </p:txBody>
      </p:sp>
      <p:sp>
        <p:nvSpPr>
          <p:cNvPr id="943" name="Google Shape;943;p89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{a, b, c, d, e}</a:t>
            </a:r>
            <a:endParaRPr sz="2200"/>
          </a:p>
        </p:txBody>
      </p:sp>
      <p:pic>
        <p:nvPicPr>
          <p:cNvPr id="944" name="Google Shape;9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BFS ferdig</a:t>
            </a:r>
            <a:endParaRPr sz="3000"/>
          </a:p>
        </p:txBody>
      </p:sp>
      <p:sp>
        <p:nvSpPr>
          <p:cNvPr id="950" name="Google Shape;950;p90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Kø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</a:t>
            </a:r>
            <a:r>
              <a:rPr lang="en" sz="2200">
                <a:solidFill>
                  <a:schemeClr val="dk1"/>
                </a:solidFill>
              </a:rPr>
              <a:t>{a, b, c, d, e, f}</a:t>
            </a:r>
            <a:endParaRPr sz="2200"/>
          </a:p>
        </p:txBody>
      </p:sp>
      <p:pic>
        <p:nvPicPr>
          <p:cNvPr id="951" name="Google Shape;9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Kjøretid og anvendelser BFS</a:t>
            </a:r>
            <a:endParaRPr sz="3000"/>
          </a:p>
        </p:txBody>
      </p:sp>
      <p:sp>
        <p:nvSpPr>
          <p:cNvPr id="957" name="Google Shape;957;p91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O(V + 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Mulig å lagre forgjengere for å beholde traverseringstreet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Gir korteste vei fra startnode til alle andre nåbare noder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Delalgoritme i andre algoritmer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Edmonds-Karp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Dijkstra</a:t>
            </a:r>
            <a:endParaRPr sz="2200"/>
          </a:p>
        </p:txBody>
      </p:sp>
      <p:pic>
        <p:nvPicPr>
          <p:cNvPr id="958" name="Google Shape;9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725" y="603104"/>
            <a:ext cx="2316984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Dybde først (DFS)</a:t>
            </a:r>
            <a:endParaRPr sz="3000"/>
          </a:p>
        </p:txBody>
      </p:sp>
      <p:sp>
        <p:nvSpPr>
          <p:cNvPr id="964" name="Google Shape;964;p92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 gir alle nodene en farge, og starter med å farge alle hvite.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Nodene organiseres i en </a:t>
            </a:r>
            <a:r>
              <a:rPr b="1" lang="en" sz="2200"/>
              <a:t>stakk.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Noder i stakken er grå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Noder som er tatt ut av stakken er svarte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 tillegg tidsstempler vi en node når den legges til i stakken, og når den tas ut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75" y="96925"/>
            <a:ext cx="7740649" cy="49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7457375" y="1260125"/>
            <a:ext cx="584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f(n)</a:t>
            </a:r>
            <a:endParaRPr/>
          </a:p>
        </p:txBody>
      </p:sp>
      <p:sp>
        <p:nvSpPr>
          <p:cNvPr id="102" name="Google Shape;102;p21"/>
          <p:cNvSpPr txBox="1"/>
          <p:nvPr/>
        </p:nvSpPr>
        <p:spPr>
          <a:xfrm>
            <a:off x="6824075" y="555725"/>
            <a:ext cx="535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g(n)</a:t>
            </a:r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4036175" y="937025"/>
            <a:ext cx="1914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× f(n)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970" name="Google Shape;970;p93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[a]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971" name="Google Shape;97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977" name="Google Shape;977;p94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[a, b]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978" name="Google Shape;9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984" name="Google Shape;984;p95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[a, b, c]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985" name="Google Shape;9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57875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991" name="Google Shape;991;p96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[a, b, c, d, 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992" name="Google Shape;9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</a:t>
            </a:r>
            <a:endParaRPr sz="3000"/>
          </a:p>
        </p:txBody>
      </p:sp>
      <p:sp>
        <p:nvSpPr>
          <p:cNvPr id="998" name="Google Shape;998;p97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[a,b ,c ,d]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999" name="Google Shape;9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DFS ferdig</a:t>
            </a:r>
            <a:endParaRPr sz="3000"/>
          </a:p>
        </p:txBody>
      </p:sp>
      <p:sp>
        <p:nvSpPr>
          <p:cNvPr id="1005" name="Google Shape;1005;p98"/>
          <p:cNvSpPr txBox="1"/>
          <p:nvPr/>
        </p:nvSpPr>
        <p:spPr>
          <a:xfrm>
            <a:off x="457200" y="1200150"/>
            <a:ext cx="7192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Stakk = []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(Stakken vokser mot venstre)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Ferdig = [a, b, c, d, e, f]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(Vi plasserer en node bakerst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/>
              <a:t>når den er ferdig)</a:t>
            </a:r>
            <a:endParaRPr sz="2200"/>
          </a:p>
        </p:txBody>
      </p:sp>
      <p:pic>
        <p:nvPicPr>
          <p:cNvPr id="1006" name="Google Shape;100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0"/>
            <a:ext cx="3673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Kjøretid og anvendelser DFS</a:t>
            </a:r>
            <a:endParaRPr sz="3000"/>
          </a:p>
        </p:txBody>
      </p:sp>
      <p:sp>
        <p:nvSpPr>
          <p:cNvPr id="1012" name="Google Shape;1012;p99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O(V + 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Mulig å lagre forgjengere for å beholde traverseringstreet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Om grafen vår er en DAG får vi en topologisk sortering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Kantklassifisering: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Forover (markert gule)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Bakover (ingen i eksempel)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Tre (markert blå)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Kryss (ingen i eksempel)</a:t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13" name="Google Shape;10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675" y="7235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Topologisk sortering</a:t>
            </a:r>
            <a:endParaRPr sz="3000"/>
          </a:p>
        </p:txBody>
      </p:sp>
      <p:sp>
        <p:nvSpPr>
          <p:cNvPr id="1019" name="Google Shape;1019;p100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 vet at grafen vår er en rettet, asyklisk graf (DAG), ettersom kantklassifiseringen ikke returnerte noen bakoverkanter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Om vi sorterer nodene etter synkende sluttid får vi en topologisk sortering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2200">
                <a:solidFill>
                  <a:schemeClr val="dk1"/>
                </a:solidFill>
              </a:rPr>
              <a:t>[a, b, c, d, e, f]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Denne sorteringen av en DAG åpner for en effektiv korteste-vei-algoritme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 kommer tilbake til denne senere</a:t>
            </a:r>
            <a:endParaRPr sz="1800"/>
          </a:p>
        </p:txBody>
      </p:sp>
      <p:pic>
        <p:nvPicPr>
          <p:cNvPr id="1020" name="Google Shape;10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Minimale spenntrær</a:t>
            </a:r>
            <a:endParaRPr/>
          </a:p>
        </p:txBody>
      </p:sp>
      <p:sp>
        <p:nvSpPr>
          <p:cNvPr id="1026" name="Google Shape;1026;p101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Problemet</a:t>
            </a:r>
            <a:endParaRPr sz="3000"/>
          </a:p>
        </p:txBody>
      </p:sp>
      <p:sp>
        <p:nvSpPr>
          <p:cNvPr id="1032" name="Google Shape;1032;p102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 har en urettet graf med n noder, der hver kant har en kostnad forbundet ved seg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Denne kostnaden er gitt ved en vektfunksjon w(u, v), som gir alle kanter (u, v) en tallverdi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Mål: Koble alle nodene sammen med billigst mulig tre</a:t>
            </a:r>
            <a:endParaRPr sz="1800"/>
          </a:p>
        </p:txBody>
      </p:sp>
      <p:pic>
        <p:nvPicPr>
          <p:cNvPr id="1033" name="Google Shape;103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570497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2" y="32113"/>
            <a:ext cx="9039676" cy="5079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2"/>
          <p:cNvCxnSpPr/>
          <p:nvPr/>
        </p:nvCxnSpPr>
        <p:spPr>
          <a:xfrm>
            <a:off x="2262200" y="4633925"/>
            <a:ext cx="0" cy="266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2262200" y="4367225"/>
            <a:ext cx="0" cy="2667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2"/>
          <p:cNvCxnSpPr/>
          <p:nvPr/>
        </p:nvCxnSpPr>
        <p:spPr>
          <a:xfrm>
            <a:off x="4119575" y="3919550"/>
            <a:ext cx="0" cy="981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2"/>
          <p:cNvCxnSpPr/>
          <p:nvPr/>
        </p:nvCxnSpPr>
        <p:spPr>
          <a:xfrm>
            <a:off x="4119575" y="2938550"/>
            <a:ext cx="0" cy="981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2"/>
          <p:cNvCxnSpPr/>
          <p:nvPr/>
        </p:nvCxnSpPr>
        <p:spPr>
          <a:xfrm>
            <a:off x="5991250" y="2719400"/>
            <a:ext cx="0" cy="2181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2"/>
          <p:cNvCxnSpPr/>
          <p:nvPr/>
        </p:nvCxnSpPr>
        <p:spPr>
          <a:xfrm>
            <a:off x="5991250" y="538100"/>
            <a:ext cx="0" cy="2181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Generisk MST</a:t>
            </a:r>
            <a:endParaRPr sz="3000"/>
          </a:p>
        </p:txBody>
      </p:sp>
      <p:sp>
        <p:nvSpPr>
          <p:cNvPr id="1039" name="Google Shape;1039;p103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Grådig løsning: plukk med den billigste trygge kanten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 kant er trygg hvis den kan legges til løsningsmengden slik at: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 fortsatt har et tre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Resultatet er en delmengde av et minimalt spenntre</a:t>
            </a:r>
            <a:endParaRPr sz="18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grafen til høyre er f.eks (b,d) trygg, mens (f, c) ikke er det</a:t>
            </a:r>
            <a:endParaRPr sz="1800"/>
          </a:p>
        </p:txBody>
      </p:sp>
      <p:pic>
        <p:nvPicPr>
          <p:cNvPr id="1040" name="Google Shape;104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21" y="557700"/>
            <a:ext cx="3172179" cy="4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Lette kanter</a:t>
            </a:r>
            <a:endParaRPr sz="3000"/>
          </a:p>
        </p:txBody>
      </p:sp>
      <p:sp>
        <p:nvSpPr>
          <p:cNvPr id="1046" name="Google Shape;1046;p104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Om vi deler grafen i to slik at snittet ikke krysser noen kanter som allerede er med i løsningen, så får vi en enkel definisjon på hvilken kant vi nå skal ta med oss</a:t>
            </a:r>
            <a:endParaRPr sz="18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Denne kanten kalles for en “lett kant”, og er den kanten med lavest vekt som krysser snittet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Begge de følgede algoritmene finner denne lette kanten i hver iterasjon</a:t>
            </a:r>
            <a:endParaRPr sz="1800"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50" y="1063379"/>
            <a:ext cx="2696657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Nyttig hjelpestruktur: disjoint set-strukturen</a:t>
            </a:r>
            <a:endParaRPr sz="3000"/>
          </a:p>
        </p:txBody>
      </p:sp>
      <p:sp>
        <p:nvSpPr>
          <p:cNvPr id="1053" name="Google Shape;1053;p105"/>
          <p:cNvSpPr txBox="1"/>
          <p:nvPr/>
        </p:nvSpPr>
        <p:spPr>
          <a:xfrm>
            <a:off x="457200" y="1200150"/>
            <a:ext cx="81933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Datastruktur med operasjonene: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Make-set(x): Lag en ny mengde som inneholder x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Union(x, y): Slå sammen de to mengdene til x og 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Find-set(x): Finn representanten til 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Formål: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Å kunne fordele elementer i forskjellige mengder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Å kunne teste om to elementer er i samme mengde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Å kunne slå sammen to mengder</a:t>
            </a:r>
            <a:endParaRPr sz="1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Disjoint set-skog</a:t>
            </a:r>
            <a:endParaRPr sz="3000"/>
          </a:p>
        </p:txBody>
      </p:sp>
      <p:sp>
        <p:nvSpPr>
          <p:cNvPr id="1059" name="Google Shape;1059;p106"/>
          <p:cNvSpPr txBox="1"/>
          <p:nvPr/>
        </p:nvSpPr>
        <p:spPr>
          <a:xfrm>
            <a:off x="457200" y="895288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Representerer mengdene som trær, der rotnoden representerer mengden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Hver gang find-set(x) kjøres, så komprimeres stien fra noden x til rotnoden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Hvert node har et estimat på hvor dypt det er. Når to mengder slås sammen legges det grunneste treet til som barn av det dypeste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Veldig god kjøretid (invers Ackermann). Praktisk talt konstant</a:t>
            </a:r>
            <a:endParaRPr sz="1800"/>
          </a:p>
        </p:txBody>
      </p:sp>
      <p:pic>
        <p:nvPicPr>
          <p:cNvPr id="1060" name="Google Shape;106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00" y="1215779"/>
            <a:ext cx="3474900" cy="288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Kruskals algoritme</a:t>
            </a:r>
            <a:endParaRPr sz="3000"/>
          </a:p>
        </p:txBody>
      </p:sp>
      <p:sp>
        <p:nvSpPr>
          <p:cNvPr id="1066" name="Google Shape;1066;p107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Finner en trygg kant ved å ta den letteste kanten som kobler sammen to trær i skogen av allerede valgte kanter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Holder styr på skogen vha disjoint-set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Når det ikke lenger er flere trær å koble sammen betyr det at det kun er ett igjen som spenner grafen, og dette er det minimale spenntreet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O(E lg V) (med min-heap)</a:t>
            </a:r>
            <a:endParaRPr sz="1800"/>
          </a:p>
        </p:txBody>
      </p:sp>
      <p:pic>
        <p:nvPicPr>
          <p:cNvPr id="1067" name="Google Shape;10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570497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Kruskals algoritme</a:t>
            </a:r>
            <a:endParaRPr sz="3000"/>
          </a:p>
        </p:txBody>
      </p:sp>
      <p:pic>
        <p:nvPicPr>
          <p:cNvPr id="1073" name="Google Shape;10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432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845" y="120432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452" y="120432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Kruskals algoritme</a:t>
            </a:r>
            <a:endParaRPr sz="3000"/>
          </a:p>
        </p:txBody>
      </p:sp>
      <p:pic>
        <p:nvPicPr>
          <p:cNvPr id="1081" name="Google Shape;108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758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3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Prims algoritme</a:t>
            </a:r>
            <a:endParaRPr sz="3000"/>
          </a:p>
        </p:txBody>
      </p:sp>
      <p:sp>
        <p:nvSpPr>
          <p:cNvPr id="1089" name="Google Shape;1089;p110"/>
          <p:cNvSpPr txBox="1"/>
          <p:nvPr/>
        </p:nvSpPr>
        <p:spPr>
          <a:xfrm>
            <a:off x="457200" y="1200150"/>
            <a:ext cx="49071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Vedlikeholder en løsningsmengde med noder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Legger til en node som deler kant med løsningsmengden hver iterasjon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Så lenge kanten denne noden legger til ikke gir en sykel og er den billigst mulige, så er den trygg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O(E lg V) (med min-heap)</a:t>
            </a:r>
            <a:endParaRPr sz="1800"/>
          </a:p>
        </p:txBody>
      </p:sp>
      <p:pic>
        <p:nvPicPr>
          <p:cNvPr id="1090" name="Google Shape;10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25" y="663122"/>
            <a:ext cx="3163025" cy="442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Prims algoritme</a:t>
            </a:r>
            <a:endParaRPr sz="3000"/>
          </a:p>
        </p:txBody>
      </p:sp>
      <p:pic>
        <p:nvPicPr>
          <p:cNvPr id="1096" name="Google Shape;109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257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3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Prims algoritme</a:t>
            </a:r>
            <a:endParaRPr sz="3000"/>
          </a:p>
        </p:txBody>
      </p:sp>
      <p:pic>
        <p:nvPicPr>
          <p:cNvPr id="1104" name="Google Shape;110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458" y="1215779"/>
            <a:ext cx="2696657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515" y="1215779"/>
            <a:ext cx="269665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